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77" r:id="rId3"/>
    <p:sldId id="270" r:id="rId4"/>
    <p:sldId id="281" r:id="rId5"/>
    <p:sldId id="271" r:id="rId6"/>
    <p:sldId id="272" r:id="rId7"/>
    <p:sldId id="308" r:id="rId8"/>
    <p:sldId id="274" r:id="rId9"/>
    <p:sldId id="282" r:id="rId10"/>
    <p:sldId id="276" r:id="rId11"/>
    <p:sldId id="275" r:id="rId12"/>
    <p:sldId id="299" r:id="rId13"/>
    <p:sldId id="309" r:id="rId14"/>
    <p:sldId id="301" r:id="rId15"/>
    <p:sldId id="310" r:id="rId16"/>
    <p:sldId id="260" r:id="rId17"/>
    <p:sldId id="286" r:id="rId18"/>
    <p:sldId id="290" r:id="rId19"/>
    <p:sldId id="285" r:id="rId20"/>
    <p:sldId id="289" r:id="rId21"/>
    <p:sldId id="287" r:id="rId22"/>
    <p:sldId id="291" r:id="rId23"/>
    <p:sldId id="292" r:id="rId24"/>
    <p:sldId id="293" r:id="rId25"/>
    <p:sldId id="294" r:id="rId26"/>
    <p:sldId id="288" r:id="rId27"/>
    <p:sldId id="298" r:id="rId28"/>
    <p:sldId id="297" r:id="rId29"/>
    <p:sldId id="296" r:id="rId30"/>
    <p:sldId id="269" r:id="rId31"/>
    <p:sldId id="303" r:id="rId32"/>
    <p:sldId id="306" r:id="rId33"/>
    <p:sldId id="305" r:id="rId34"/>
    <p:sldId id="302" r:id="rId35"/>
    <p:sldId id="304" r:id="rId36"/>
    <p:sldId id="30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491" autoAdjust="0"/>
  </p:normalViewPr>
  <p:slideViewPr>
    <p:cSldViewPr snapToGrid="0">
      <p:cViewPr varScale="1">
        <p:scale>
          <a:sx n="49" d="100"/>
          <a:sy n="49" d="100"/>
        </p:scale>
        <p:origin x="1263" y="21"/>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51333-7654-4C3D-924C-4F7E62656F9F}" type="datetimeFigureOut">
              <a:rPr lang="en-US" smtClean="0"/>
              <a:t>10/2/2019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CF9F0-12CC-4BD4-897F-773AA17CDAF9}" type="slidenum">
              <a:rPr lang="en-US" smtClean="0"/>
              <a:t>‹#›</a:t>
            </a:fld>
            <a:endParaRPr lang="en-US"/>
          </a:p>
        </p:txBody>
      </p:sp>
    </p:spTree>
    <p:extLst>
      <p:ext uri="{BB962C8B-B14F-4D97-AF65-F5344CB8AC3E}">
        <p14:creationId xmlns:p14="http://schemas.microsoft.com/office/powerpoint/2010/main" val="2077951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 is incompatibilities; 112 is can’t hold government contracts or concessions</a:t>
            </a:r>
          </a:p>
          <a:p>
            <a:r>
              <a:rPr lang="en-US" dirty="0"/>
              <a:t>21- 23: IAD</a:t>
            </a:r>
          </a:p>
        </p:txBody>
      </p:sp>
      <p:sp>
        <p:nvSpPr>
          <p:cNvPr id="4" name="Slide Number Placeholder 3"/>
          <p:cNvSpPr>
            <a:spLocks noGrp="1"/>
          </p:cNvSpPr>
          <p:nvPr>
            <p:ph type="sldNum" sz="quarter" idx="5"/>
          </p:nvPr>
        </p:nvSpPr>
        <p:spPr/>
        <p:txBody>
          <a:bodyPr/>
          <a:lstStyle/>
          <a:p>
            <a:fld id="{A06CF9F0-12CC-4BD4-897F-773AA17CDAF9}" type="slidenum">
              <a:rPr lang="en-US" smtClean="0"/>
              <a:t>3</a:t>
            </a:fld>
            <a:endParaRPr lang="en-US"/>
          </a:p>
        </p:txBody>
      </p:sp>
    </p:spTree>
    <p:extLst>
      <p:ext uri="{BB962C8B-B14F-4D97-AF65-F5344CB8AC3E}">
        <p14:creationId xmlns:p14="http://schemas.microsoft.com/office/powerpoint/2010/main" val="898541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Interpretation: “The disqualifying interest must be such as affects the Member directly, and not as one of a class.  . . .” Members with stock in national bank may vote on banking legislation since they “do not have that interest separate and distinct from a class, and, within the meaning of the rule, distinct from the public interest.” Likewise, military veterans can vote on military pension issues and those with stocks in breweries or distilleries allowed to vote on proposed Constitutional amendment banning manufacture and sale of liquor.</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10</a:t>
            </a:fld>
            <a:endParaRPr lang="en-US"/>
          </a:p>
        </p:txBody>
      </p:sp>
    </p:spTree>
    <p:extLst>
      <p:ext uri="{BB962C8B-B14F-4D97-AF65-F5344CB8AC3E}">
        <p14:creationId xmlns:p14="http://schemas.microsoft.com/office/powerpoint/2010/main" val="307433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33</a:t>
            </a:fld>
            <a:endParaRPr lang="en-US"/>
          </a:p>
        </p:txBody>
      </p:sp>
    </p:spTree>
    <p:extLst>
      <p:ext uri="{BB962C8B-B14F-4D97-AF65-F5344CB8AC3E}">
        <p14:creationId xmlns:p14="http://schemas.microsoft.com/office/powerpoint/2010/main" val="2339896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b="0" i="0" kern="1200" dirty="0">
                <a:solidFill>
                  <a:schemeClr val="tx1"/>
                </a:solidFill>
                <a:effectLst/>
                <a:latin typeface="+mn-lt"/>
                <a:ea typeface="+mn-ea"/>
                <a:cs typeface="+mn-cs"/>
              </a:rPr>
              <a:t>protecting against possible prosecution by an unfriendly executive and conviction by a hostile judiciary, is one manifestation of the "practical security" for ensuring the independence of the legislature.” </a:t>
            </a:r>
            <a:r>
              <a:rPr lang="en-US" sz="1200" b="0" kern="1200" dirty="0">
                <a:solidFill>
                  <a:schemeClr val="tx1"/>
                </a:solidFill>
                <a:effectLst/>
                <a:latin typeface="+mn-lt"/>
                <a:ea typeface="+mn-ea"/>
                <a:cs typeface="+mn-cs"/>
              </a:rPr>
              <a:t>United States v. Johnson, 383 U.S. 169, 179 (1966)</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34</a:t>
            </a:fld>
            <a:endParaRPr lang="en-US"/>
          </a:p>
        </p:txBody>
      </p:sp>
    </p:spTree>
    <p:extLst>
      <p:ext uri="{BB962C8B-B14F-4D97-AF65-F5344CB8AC3E}">
        <p14:creationId xmlns:p14="http://schemas.microsoft.com/office/powerpoint/2010/main" val="209552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b="0" i="0" kern="1200" dirty="0">
                <a:solidFill>
                  <a:schemeClr val="tx1"/>
                </a:solidFill>
                <a:effectLst/>
                <a:latin typeface="+mn-lt"/>
                <a:ea typeface="+mn-ea"/>
                <a:cs typeface="+mn-cs"/>
              </a:rPr>
              <a:t>protecting against possible prosecution by an unfriendly executive and conviction by a hostile judiciary, is one manifestation of the "practical security" for ensuring the independence of the legislature.” </a:t>
            </a:r>
            <a:r>
              <a:rPr lang="en-US" sz="1200" b="0" kern="1200" dirty="0">
                <a:solidFill>
                  <a:schemeClr val="tx1"/>
                </a:solidFill>
                <a:effectLst/>
                <a:latin typeface="+mn-lt"/>
                <a:ea typeface="+mn-ea"/>
                <a:cs typeface="+mn-cs"/>
              </a:rPr>
              <a:t>United States v. Johnson, 383 U.S. 169, 179 (1966)</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35</a:t>
            </a:fld>
            <a:endParaRPr lang="en-US"/>
          </a:p>
        </p:txBody>
      </p:sp>
    </p:spTree>
    <p:extLst>
      <p:ext uri="{BB962C8B-B14F-4D97-AF65-F5344CB8AC3E}">
        <p14:creationId xmlns:p14="http://schemas.microsoft.com/office/powerpoint/2010/main" val="1340647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0AD6-3EA3-4617-97A7-3E23D3EAE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A5BE5D-0718-452B-A085-D02FC3D2B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632A42-B590-4B45-95B6-70077E2184AC}"/>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FF8561B6-B7F7-4175-A54B-F7A2C092E6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23F6A4-3801-4A14-B481-8F79BA8E710C}"/>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47017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D891D-2E4F-40ED-A392-1FF8C37126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58067D-838D-4C7A-9BD1-B8D38E588C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99D3C-46E9-4CEC-B927-BB0E23E70BCD}"/>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21E44B55-C13F-4B2D-8760-85012F1CC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171F8-D99D-429F-8F91-52A354771B3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357592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5D52-EAD4-4C5A-8925-9062D094E1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751AC1-3651-4684-98A0-F341F0FC71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2A83-E733-4491-8A43-CA06824EE5A3}"/>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AC877581-8DEA-4C60-8C74-A395547E5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EDD6C-40D4-4D05-BBCC-BE694202B0C6}"/>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342434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1BEF-18CC-42C8-B7D4-A1F951B39E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09358-08AA-4FF0-99B3-6C07B15637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D13198-153A-47A8-B3F3-0CBD5CF8FB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7CC065-2631-474D-97B0-A7E855403760}"/>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6" name="Footer Placeholder 5">
            <a:extLst>
              <a:ext uri="{FF2B5EF4-FFF2-40B4-BE49-F238E27FC236}">
                <a16:creationId xmlns:a16="http://schemas.microsoft.com/office/drawing/2014/main" id="{6442FA69-816B-4580-AA7E-36B16F7D27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CEF97-DFA2-43D5-AA47-8809BC65E73F}"/>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98844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5FA2-F61B-4DB1-99DF-9491B8B19D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1016A1-CD9D-4064-ACA8-0D715A5FE7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4083B9-09C7-4712-81C8-6461251C3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BA1E6F-FA35-46F1-A771-1A9DC8888A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7207DB-8488-47AA-BEAB-C91273B1AB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DC1C8-E345-4A2C-BE6B-76965B096CB2}"/>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8" name="Footer Placeholder 7">
            <a:extLst>
              <a:ext uri="{FF2B5EF4-FFF2-40B4-BE49-F238E27FC236}">
                <a16:creationId xmlns:a16="http://schemas.microsoft.com/office/drawing/2014/main" id="{A45AA59E-5EE3-426A-9D42-B536629B2D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8FED76-2425-4240-AE31-3B141955ED45}"/>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3722251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259D-1379-4363-892E-5B4CD4D73C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305F5-D896-4B7F-84E3-566DBF5DC720}"/>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4" name="Footer Placeholder 3">
            <a:extLst>
              <a:ext uri="{FF2B5EF4-FFF2-40B4-BE49-F238E27FC236}">
                <a16:creationId xmlns:a16="http://schemas.microsoft.com/office/drawing/2014/main" id="{FB3D5687-992D-42B2-B728-59F762F73F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993544-4F6B-40C1-917E-A91AA08CB3A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971874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7C6C3-DAB4-44B2-A551-0EB7AB9C02AA}"/>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3" name="Footer Placeholder 2">
            <a:extLst>
              <a:ext uri="{FF2B5EF4-FFF2-40B4-BE49-F238E27FC236}">
                <a16:creationId xmlns:a16="http://schemas.microsoft.com/office/drawing/2014/main" id="{662E112F-866E-402E-A4CA-A31690BF52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DA61A2-2230-4158-9C3A-25615A4E9F5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079109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4606-9798-496C-B7D8-47E8165C7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2B8AE9-ACF1-4892-BC4D-FABFE850F7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3E77C-5965-47D1-B0C3-FB784FC47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62899E-F4E8-4CD9-8F59-3B1D5642DA29}"/>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6" name="Footer Placeholder 5">
            <a:extLst>
              <a:ext uri="{FF2B5EF4-FFF2-40B4-BE49-F238E27FC236}">
                <a16:creationId xmlns:a16="http://schemas.microsoft.com/office/drawing/2014/main" id="{59B8C091-953A-48B4-96E2-330F90455D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6AEA20-FAE2-4CCF-AADB-291585CD278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890943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3C49-0022-43EC-9A98-9D0B01C9AD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486B9D-19FD-49CE-B627-B9C37BF765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DAC6F1-EB68-4AF5-A3C4-FDF484653D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E6B0F3-0928-4218-AD8E-6EA5B786A9D2}"/>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6" name="Footer Placeholder 5">
            <a:extLst>
              <a:ext uri="{FF2B5EF4-FFF2-40B4-BE49-F238E27FC236}">
                <a16:creationId xmlns:a16="http://schemas.microsoft.com/office/drawing/2014/main" id="{18767AE7-54E0-408F-841C-FDAF030EE3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D3D62-6C73-4FAC-8DD4-E98D24E0641A}"/>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593616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C26A-5F03-4322-A456-59C9F4272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F66902-DEB6-49D5-9417-C3E0D8E0E2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7AF2F-CB0D-4C51-903B-9520CCD7E6AA}"/>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D209BF18-F36D-470B-9738-9F49A7BAB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96B73-66D8-4283-92B3-6E851866E13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28984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661A4-90CB-4A93-BA42-DE60F3586A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9A8734-B802-4C60-92F0-7A06D7D01A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2C0668-A7F3-4F0D-AA89-77A7D0DA9036}"/>
              </a:ext>
            </a:extLst>
          </p:cNvPr>
          <p:cNvSpPr>
            <a:spLocks noGrp="1"/>
          </p:cNvSpPr>
          <p:nvPr>
            <p:ph type="dt" sz="half" idx="10"/>
          </p:nvPr>
        </p:nvSpPr>
        <p:spPr/>
        <p:txBody>
          <a:body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5F9BBF02-05B5-4A96-88B2-8C97FA23F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E49C1C-13BC-4A15-8A81-403F722647A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13831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D63938-5619-41BB-94D1-2A8AA0F45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462F39-67B7-400C-A438-656EDEB134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0661E-1424-4E67-8BB3-677AAB3386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D1A98-B28A-47F0-AF25-D4014F895462}" type="datetimeFigureOut">
              <a:rPr lang="en-US" smtClean="0"/>
              <a:t>10/2/2019</a:t>
            </a:fld>
            <a:endParaRPr lang="en-US"/>
          </a:p>
        </p:txBody>
      </p:sp>
      <p:sp>
        <p:nvSpPr>
          <p:cNvPr id="5" name="Footer Placeholder 4">
            <a:extLst>
              <a:ext uri="{FF2B5EF4-FFF2-40B4-BE49-F238E27FC236}">
                <a16:creationId xmlns:a16="http://schemas.microsoft.com/office/drawing/2014/main" id="{62112AC1-8222-4C2F-8068-04D53A00A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DB8ACF-5D92-4A54-8F38-BDA370791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BDB18-DE03-4BF0-949A-65920FCE0C16}" type="slidenum">
              <a:rPr lang="en-US" smtClean="0"/>
              <a:t>‹#›</a:t>
            </a:fld>
            <a:endParaRPr lang="en-US"/>
          </a:p>
        </p:txBody>
      </p:sp>
    </p:spTree>
    <p:extLst>
      <p:ext uri="{BB962C8B-B14F-4D97-AF65-F5344CB8AC3E}">
        <p14:creationId xmlns:p14="http://schemas.microsoft.com/office/powerpoint/2010/main" val="737957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912C-B8EC-4969-856F-7398C951A0E9}"/>
              </a:ext>
            </a:extLst>
          </p:cNvPr>
          <p:cNvSpPr>
            <a:spLocks noGrp="1"/>
          </p:cNvSpPr>
          <p:nvPr>
            <p:ph type="ctrTitle"/>
          </p:nvPr>
        </p:nvSpPr>
        <p:spPr>
          <a:xfrm>
            <a:off x="696286" y="1122363"/>
            <a:ext cx="10393960" cy="2526848"/>
          </a:xfrm>
        </p:spPr>
        <p:txBody>
          <a:bodyPr>
            <a:normAutofit fontScale="90000"/>
          </a:bodyPr>
          <a:lstStyle/>
          <a:p>
            <a:pPr>
              <a:lnSpc>
                <a:spcPct val="100000"/>
              </a:lnSpc>
            </a:pPr>
            <a:r>
              <a:rPr lang="en-US" b="1" dirty="0"/>
              <a:t>Global Trends in Legislative Ethics: Presentation to Members of</a:t>
            </a:r>
            <a:br>
              <a:rPr lang="en-US" b="1" dirty="0"/>
            </a:br>
            <a:r>
              <a:rPr lang="en-US" b="1" dirty="0"/>
              <a:t>Costa Rican Legislative Assembly</a:t>
            </a:r>
            <a:endParaRPr lang="en-US" dirty="0"/>
          </a:p>
        </p:txBody>
      </p:sp>
      <p:sp>
        <p:nvSpPr>
          <p:cNvPr id="3" name="Subtitle 2">
            <a:extLst>
              <a:ext uri="{FF2B5EF4-FFF2-40B4-BE49-F238E27FC236}">
                <a16:creationId xmlns:a16="http://schemas.microsoft.com/office/drawing/2014/main" id="{816F45E1-68DA-4493-BC5E-CFBEBD369CF7}"/>
              </a:ext>
            </a:extLst>
          </p:cNvPr>
          <p:cNvSpPr>
            <a:spLocks noGrp="1"/>
          </p:cNvSpPr>
          <p:nvPr>
            <p:ph type="subTitle" idx="1"/>
          </p:nvPr>
        </p:nvSpPr>
        <p:spPr>
          <a:xfrm>
            <a:off x="1524000" y="4156514"/>
            <a:ext cx="9144000" cy="1655762"/>
          </a:xfrm>
        </p:spPr>
        <p:txBody>
          <a:bodyPr/>
          <a:lstStyle/>
          <a:p>
            <a:pPr>
              <a:lnSpc>
                <a:spcPct val="100000"/>
              </a:lnSpc>
              <a:spcBef>
                <a:spcPts val="0"/>
              </a:spcBef>
            </a:pPr>
            <a:r>
              <a:rPr lang="en-US" dirty="0"/>
              <a:t>Richard E Messick</a:t>
            </a:r>
          </a:p>
          <a:p>
            <a:pPr>
              <a:lnSpc>
                <a:spcPct val="100000"/>
              </a:lnSpc>
              <a:spcBef>
                <a:spcPts val="0"/>
              </a:spcBef>
            </a:pPr>
            <a:r>
              <a:rPr lang="en-US" dirty="0"/>
              <a:t>October 3, 2019</a:t>
            </a:r>
          </a:p>
          <a:p>
            <a:pPr>
              <a:lnSpc>
                <a:spcPct val="100000"/>
              </a:lnSpc>
              <a:spcBef>
                <a:spcPts val="0"/>
              </a:spcBef>
            </a:pPr>
            <a:r>
              <a:rPr lang="en-US" dirty="0"/>
              <a:t>messickrick@gmail.com</a:t>
            </a:r>
          </a:p>
        </p:txBody>
      </p:sp>
    </p:spTree>
    <p:extLst>
      <p:ext uri="{BB962C8B-B14F-4D97-AF65-F5344CB8AC3E}">
        <p14:creationId xmlns:p14="http://schemas.microsoft.com/office/powerpoint/2010/main" val="53124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6058-211B-4E20-8457-5EE188992E86}"/>
              </a:ext>
            </a:extLst>
          </p:cNvPr>
          <p:cNvSpPr>
            <a:spLocks noGrp="1"/>
          </p:cNvSpPr>
          <p:nvPr>
            <p:ph type="title"/>
          </p:nvPr>
        </p:nvSpPr>
        <p:spPr>
          <a:xfrm>
            <a:off x="285225" y="247679"/>
            <a:ext cx="10867239" cy="1325563"/>
          </a:xfrm>
        </p:spPr>
        <p:txBody>
          <a:bodyPr/>
          <a:lstStyle/>
          <a:p>
            <a:r>
              <a:rPr lang="en-US" dirty="0"/>
              <a:t>Types of Ethical Norms</a:t>
            </a:r>
          </a:p>
        </p:txBody>
      </p:sp>
      <p:sp>
        <p:nvSpPr>
          <p:cNvPr id="3" name="Content Placeholder 2">
            <a:extLst>
              <a:ext uri="{FF2B5EF4-FFF2-40B4-BE49-F238E27FC236}">
                <a16:creationId xmlns:a16="http://schemas.microsoft.com/office/drawing/2014/main" id="{FD291AF6-EEB9-4F56-8B47-C8A0E1D9AAA8}"/>
              </a:ext>
            </a:extLst>
          </p:cNvPr>
          <p:cNvSpPr>
            <a:spLocks noGrp="1"/>
          </p:cNvSpPr>
          <p:nvPr>
            <p:ph idx="1"/>
          </p:nvPr>
        </p:nvSpPr>
        <p:spPr>
          <a:xfrm>
            <a:off x="838200" y="1573242"/>
            <a:ext cx="10515600" cy="5103783"/>
          </a:xfrm>
        </p:spPr>
        <p:txBody>
          <a:bodyPr>
            <a:normAutofit fontScale="92500" lnSpcReduction="10000"/>
          </a:bodyPr>
          <a:lstStyle/>
          <a:p>
            <a:pPr>
              <a:spcBef>
                <a:spcPts val="600"/>
              </a:spcBef>
              <a:spcAft>
                <a:spcPts val="1200"/>
              </a:spcAft>
            </a:pPr>
            <a:r>
              <a:rPr lang="en-US" sz="3600" dirty="0"/>
              <a:t>High level principles</a:t>
            </a:r>
          </a:p>
          <a:p>
            <a:pPr marL="457200" lvl="1" indent="0">
              <a:spcBef>
                <a:spcPts val="600"/>
              </a:spcBef>
              <a:spcAft>
                <a:spcPts val="1200"/>
              </a:spcAft>
              <a:buNone/>
            </a:pPr>
            <a:r>
              <a:rPr lang="en-US" sz="2800" dirty="0"/>
              <a:t>“Selflessness: Holders of public office should act solely in terms of the public interest. They should not do so to gain financial or other benefits for themselves, their family or their friends.”</a:t>
            </a:r>
          </a:p>
          <a:p>
            <a:pPr>
              <a:spcBef>
                <a:spcPts val="600"/>
              </a:spcBef>
              <a:spcAft>
                <a:spcPts val="1200"/>
              </a:spcAft>
            </a:pPr>
            <a:r>
              <a:rPr lang="en-US" sz="3600" dirty="0"/>
              <a:t>Detailed rules</a:t>
            </a:r>
          </a:p>
          <a:p>
            <a:pPr marL="457200" lvl="1" indent="0">
              <a:spcBef>
                <a:spcPts val="600"/>
              </a:spcBef>
              <a:spcAft>
                <a:spcPts val="1200"/>
              </a:spcAft>
              <a:buNone/>
            </a:pPr>
            <a:r>
              <a:rPr lang="en-US" sz="2800" dirty="0"/>
              <a:t>Compliance: “A Member, officer, or employee may accept an offer of ‘free attendance’ at a widely attended event if:  (1) invited by the organizing event sponsor; (2) at least 25 persons from outside Congress will be attendance, (3) attendance at the event is open to members from throughout a given industry or profession, or to a range of persons interested in an issue; and (4) it is connected to the official’s Senate duties”</a:t>
            </a:r>
          </a:p>
        </p:txBody>
      </p:sp>
    </p:spTree>
    <p:extLst>
      <p:ext uri="{BB962C8B-B14F-4D97-AF65-F5344CB8AC3E}">
        <p14:creationId xmlns:p14="http://schemas.microsoft.com/office/powerpoint/2010/main" val="139731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7F07-BA93-4AFC-8902-C62ED951E13A}"/>
              </a:ext>
            </a:extLst>
          </p:cNvPr>
          <p:cNvSpPr>
            <a:spLocks noGrp="1"/>
          </p:cNvSpPr>
          <p:nvPr>
            <p:ph type="title"/>
          </p:nvPr>
        </p:nvSpPr>
        <p:spPr>
          <a:xfrm>
            <a:off x="384048" y="365125"/>
            <a:ext cx="10969752" cy="1325563"/>
          </a:xfrm>
        </p:spPr>
        <p:txBody>
          <a:bodyPr/>
          <a:lstStyle/>
          <a:p>
            <a:r>
              <a:rPr lang="en-US" dirty="0"/>
              <a:t>Sources of Legislative Ethics</a:t>
            </a:r>
          </a:p>
        </p:txBody>
      </p:sp>
      <p:sp>
        <p:nvSpPr>
          <p:cNvPr id="3" name="Content Placeholder 2">
            <a:extLst>
              <a:ext uri="{FF2B5EF4-FFF2-40B4-BE49-F238E27FC236}">
                <a16:creationId xmlns:a16="http://schemas.microsoft.com/office/drawing/2014/main" id="{5DAE5B9D-556B-40BD-BE9D-580F01FBAEF8}"/>
              </a:ext>
            </a:extLst>
          </p:cNvPr>
          <p:cNvSpPr>
            <a:spLocks noGrp="1"/>
          </p:cNvSpPr>
          <p:nvPr>
            <p:ph idx="1"/>
          </p:nvPr>
        </p:nvSpPr>
        <p:spPr/>
        <p:txBody>
          <a:bodyPr/>
          <a:lstStyle/>
          <a:p>
            <a:r>
              <a:rPr lang="en-US" sz="3600" dirty="0"/>
              <a:t>Constitution</a:t>
            </a:r>
          </a:p>
          <a:p>
            <a:pPr lvl="1"/>
            <a:r>
              <a:rPr lang="en-US" sz="3600" dirty="0"/>
              <a:t>articles 111 &amp; 112</a:t>
            </a:r>
          </a:p>
          <a:p>
            <a:r>
              <a:rPr lang="en-US" sz="3600" dirty="0"/>
              <a:t>Statutes</a:t>
            </a:r>
          </a:p>
          <a:p>
            <a:pPr lvl="1"/>
            <a:r>
              <a:rPr lang="en-US" sz="3600" dirty="0"/>
              <a:t>articles 21- 23 corruption/illicit enrichment law</a:t>
            </a:r>
            <a:endParaRPr lang="es-ES" sz="3600" dirty="0"/>
          </a:p>
          <a:p>
            <a:r>
              <a:rPr lang="en-US" sz="3600" dirty="0"/>
              <a:t>Ethics Code</a:t>
            </a:r>
          </a:p>
          <a:p>
            <a:pPr lvl="1"/>
            <a:r>
              <a:rPr lang="en-US" sz="3600" dirty="0" err="1"/>
              <a:t>acuerdo</a:t>
            </a:r>
            <a:r>
              <a:rPr lang="en-US" sz="3600" dirty="0"/>
              <a:t> 53-13-14 for staff</a:t>
            </a:r>
          </a:p>
          <a:p>
            <a:endParaRPr lang="en-US" dirty="0"/>
          </a:p>
          <a:p>
            <a:endParaRPr lang="en-US" dirty="0"/>
          </a:p>
        </p:txBody>
      </p:sp>
    </p:spTree>
    <p:extLst>
      <p:ext uri="{BB962C8B-B14F-4D97-AF65-F5344CB8AC3E}">
        <p14:creationId xmlns:p14="http://schemas.microsoft.com/office/powerpoint/2010/main" val="103919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413459" y="146753"/>
            <a:ext cx="10515600" cy="1325563"/>
          </a:xfrm>
        </p:spPr>
        <p:txBody>
          <a:bodyPr/>
          <a:lstStyle/>
          <a:p>
            <a:r>
              <a:rPr lang="en-US" dirty="0"/>
              <a:t>Values: Common Themes</a:t>
            </a:r>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838200" y="1472316"/>
            <a:ext cx="10515600" cy="4576147"/>
          </a:xfrm>
        </p:spPr>
        <p:txBody>
          <a:bodyPr>
            <a:noAutofit/>
          </a:bodyPr>
          <a:lstStyle/>
          <a:p>
            <a:pPr indent="458788"/>
            <a:r>
              <a:rPr lang="en-US" sz="4400" dirty="0"/>
              <a:t>Impartiality </a:t>
            </a:r>
          </a:p>
          <a:p>
            <a:pPr indent="458788"/>
            <a:r>
              <a:rPr lang="en-US" sz="4400" dirty="0"/>
              <a:t>Legality </a:t>
            </a:r>
          </a:p>
          <a:p>
            <a:pPr indent="458788"/>
            <a:r>
              <a:rPr lang="en-US" sz="4400" dirty="0"/>
              <a:t>Reliability </a:t>
            </a:r>
          </a:p>
          <a:p>
            <a:pPr indent="458788"/>
            <a:r>
              <a:rPr lang="en-US" sz="4400" dirty="0"/>
              <a:t>Equal Treatment </a:t>
            </a:r>
          </a:p>
          <a:p>
            <a:pPr indent="458788"/>
            <a:r>
              <a:rPr lang="en-US" sz="4400" dirty="0"/>
              <a:t>Integrity </a:t>
            </a:r>
          </a:p>
          <a:p>
            <a:pPr indent="458788"/>
            <a:r>
              <a:rPr lang="en-US" sz="4400" dirty="0"/>
              <a:t>Professionalism</a:t>
            </a:r>
          </a:p>
        </p:txBody>
      </p:sp>
      <p:sp>
        <p:nvSpPr>
          <p:cNvPr id="4" name="TextBox 3">
            <a:extLst>
              <a:ext uri="{FF2B5EF4-FFF2-40B4-BE49-F238E27FC236}">
                <a16:creationId xmlns:a16="http://schemas.microsoft.com/office/drawing/2014/main" id="{37C91655-34CE-4BBF-BCD1-AC4390350713}"/>
              </a:ext>
            </a:extLst>
          </p:cNvPr>
          <p:cNvSpPr txBox="1"/>
          <p:nvPr/>
        </p:nvSpPr>
        <p:spPr>
          <a:xfrm>
            <a:off x="604008" y="6082019"/>
            <a:ext cx="10897298" cy="615553"/>
          </a:xfrm>
          <a:prstGeom prst="rect">
            <a:avLst/>
          </a:prstGeom>
          <a:noFill/>
        </p:spPr>
        <p:txBody>
          <a:bodyPr wrap="square" rtlCol="0">
            <a:spAutoFit/>
          </a:bodyPr>
          <a:lstStyle/>
          <a:p>
            <a:r>
              <a:rPr lang="en-US" dirty="0"/>
              <a:t>Source:  </a:t>
            </a:r>
            <a:r>
              <a:rPr lang="en-US" sz="1600" dirty="0"/>
              <a:t>Bo Rothstein and Nicholas </a:t>
            </a:r>
            <a:r>
              <a:rPr lang="en-US" sz="1600" dirty="0" err="1"/>
              <a:t>Sorak</a:t>
            </a:r>
            <a:r>
              <a:rPr lang="en-US" sz="1600" dirty="0"/>
              <a:t>, </a:t>
            </a:r>
            <a:r>
              <a:rPr lang="en-US" dirty="0"/>
              <a:t>Ethical Codes for The Public Administration: A Comparative Survey, 2017</a:t>
            </a:r>
          </a:p>
          <a:p>
            <a:r>
              <a:rPr lang="en-US" sz="1600" dirty="0"/>
              <a:t> </a:t>
            </a:r>
          </a:p>
        </p:txBody>
      </p:sp>
    </p:spTree>
    <p:extLst>
      <p:ext uri="{BB962C8B-B14F-4D97-AF65-F5344CB8AC3E}">
        <p14:creationId xmlns:p14="http://schemas.microsoft.com/office/powerpoint/2010/main" val="401684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430237" y="322922"/>
            <a:ext cx="10515600" cy="1325563"/>
          </a:xfrm>
        </p:spPr>
        <p:txBody>
          <a:bodyPr/>
          <a:lstStyle/>
          <a:p>
            <a:r>
              <a:rPr lang="en-US" dirty="0"/>
              <a:t>Values: UK Principles of Public Life</a:t>
            </a:r>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838200" y="1648484"/>
            <a:ext cx="10515600" cy="4886593"/>
          </a:xfrm>
        </p:spPr>
        <p:txBody>
          <a:bodyPr>
            <a:noAutofit/>
          </a:bodyPr>
          <a:lstStyle/>
          <a:p>
            <a:pPr marL="852488" indent="-571500"/>
            <a:r>
              <a:rPr lang="en-US" sz="4000" dirty="0"/>
              <a:t>Selflessness</a:t>
            </a:r>
          </a:p>
          <a:p>
            <a:pPr marL="852488" indent="-571500"/>
            <a:r>
              <a:rPr lang="en-US" sz="4000" dirty="0"/>
              <a:t>Integrity</a:t>
            </a:r>
          </a:p>
          <a:p>
            <a:pPr marL="852488" indent="-571500"/>
            <a:r>
              <a:rPr lang="en-US" sz="4000" dirty="0"/>
              <a:t>Objectivity</a:t>
            </a:r>
          </a:p>
          <a:p>
            <a:pPr marL="852488" indent="-571500"/>
            <a:r>
              <a:rPr lang="en-US" sz="4000" dirty="0"/>
              <a:t>Accountability</a:t>
            </a:r>
          </a:p>
          <a:p>
            <a:pPr marL="852488" indent="-571500"/>
            <a:r>
              <a:rPr lang="en-US" sz="4000" dirty="0"/>
              <a:t>Openness</a:t>
            </a:r>
          </a:p>
          <a:p>
            <a:pPr marL="852488" indent="-571500"/>
            <a:r>
              <a:rPr lang="en-US" sz="4000" dirty="0"/>
              <a:t>Honesty</a:t>
            </a:r>
          </a:p>
          <a:p>
            <a:pPr marL="852488" indent="-571500"/>
            <a:r>
              <a:rPr lang="en-US" sz="4000" dirty="0"/>
              <a:t>Leadership</a:t>
            </a:r>
          </a:p>
          <a:p>
            <a:endParaRPr lang="en-US" dirty="0"/>
          </a:p>
        </p:txBody>
      </p:sp>
    </p:spTree>
    <p:extLst>
      <p:ext uri="{BB962C8B-B14F-4D97-AF65-F5344CB8AC3E}">
        <p14:creationId xmlns:p14="http://schemas.microsoft.com/office/powerpoint/2010/main" val="424788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239151" y="52437"/>
            <a:ext cx="10678551" cy="1325563"/>
          </a:xfrm>
        </p:spPr>
        <p:txBody>
          <a:bodyPr/>
          <a:lstStyle/>
          <a:p>
            <a:r>
              <a:rPr lang="en-US" dirty="0"/>
              <a:t>Values: Belize</a:t>
            </a:r>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647113" y="1336432"/>
            <a:ext cx="11114649" cy="5198646"/>
          </a:xfrm>
        </p:spPr>
        <p:txBody>
          <a:bodyPr>
            <a:noAutofit/>
          </a:bodyPr>
          <a:lstStyle/>
          <a:p>
            <a:pPr marL="0" indent="0">
              <a:buNone/>
            </a:pPr>
            <a:r>
              <a:rPr lang="en-US" sz="4400" dirty="0"/>
              <a:t>Legislators should not:</a:t>
            </a:r>
          </a:p>
          <a:p>
            <a:pPr marL="463550" indent="338138">
              <a:tabLst>
                <a:tab pos="801688" algn="l"/>
              </a:tabLst>
            </a:pPr>
            <a:r>
              <a:rPr lang="en-US" sz="3600" dirty="0"/>
              <a:t>place themselves in conflict of interest situations</a:t>
            </a:r>
          </a:p>
          <a:p>
            <a:pPr marL="463550" indent="338138">
              <a:tabLst>
                <a:tab pos="801688" algn="l"/>
              </a:tabLst>
            </a:pPr>
            <a:r>
              <a:rPr lang="en-US" sz="3600" dirty="0"/>
              <a:t>compromise fair exercise of their functions and duties</a:t>
            </a:r>
          </a:p>
          <a:p>
            <a:pPr marL="463550" indent="338138">
              <a:tabLst>
                <a:tab pos="801688" algn="l"/>
              </a:tabLst>
            </a:pPr>
            <a:r>
              <a:rPr lang="en-US" sz="3600" dirty="0"/>
              <a:t>use their office for private gain</a:t>
            </a:r>
          </a:p>
          <a:p>
            <a:pPr marL="463550" indent="338138">
              <a:tabLst>
                <a:tab pos="801688" algn="l"/>
              </a:tabLst>
            </a:pPr>
            <a:r>
              <a:rPr lang="en-US" sz="3600" dirty="0"/>
              <a:t>demean their office or position</a:t>
            </a:r>
          </a:p>
          <a:p>
            <a:pPr marL="463550" indent="338138">
              <a:tabLst>
                <a:tab pos="801688" algn="l"/>
              </a:tabLst>
            </a:pPr>
            <a:r>
              <a:rPr lang="en-US" sz="3600" dirty="0"/>
              <a:t>allow their integrity to be questioned</a:t>
            </a:r>
          </a:p>
          <a:p>
            <a:pPr marL="463550" indent="338138">
              <a:tabLst>
                <a:tab pos="801688" algn="l"/>
              </a:tabLst>
            </a:pPr>
            <a:r>
              <a:rPr lang="en-US" sz="3600" dirty="0"/>
              <a:t>endanger respect for, or confidence in, government’s integrity </a:t>
            </a:r>
          </a:p>
          <a:p>
            <a:pPr marL="738188" indent="-457200"/>
            <a:endParaRPr lang="en-US" dirty="0"/>
          </a:p>
          <a:p>
            <a:pPr marL="280988" indent="0">
              <a:buNone/>
            </a:pPr>
            <a:endParaRPr lang="en-US" dirty="0"/>
          </a:p>
        </p:txBody>
      </p:sp>
    </p:spTree>
    <p:extLst>
      <p:ext uri="{BB962C8B-B14F-4D97-AF65-F5344CB8AC3E}">
        <p14:creationId xmlns:p14="http://schemas.microsoft.com/office/powerpoint/2010/main" val="110373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C8F0-6A04-4246-9148-F8B83F59E2F2}"/>
              </a:ext>
            </a:extLst>
          </p:cNvPr>
          <p:cNvSpPr>
            <a:spLocks noGrp="1"/>
          </p:cNvSpPr>
          <p:nvPr>
            <p:ph type="title"/>
          </p:nvPr>
        </p:nvSpPr>
        <p:spPr>
          <a:xfrm>
            <a:off x="108626" y="198437"/>
            <a:ext cx="10515600" cy="1325563"/>
          </a:xfrm>
        </p:spPr>
        <p:txBody>
          <a:bodyPr/>
          <a:lstStyle/>
          <a:p>
            <a:r>
              <a:rPr lang="en-US" dirty="0"/>
              <a:t>Detailed Rules</a:t>
            </a:r>
          </a:p>
        </p:txBody>
      </p:sp>
      <p:graphicFrame>
        <p:nvGraphicFramePr>
          <p:cNvPr id="4" name="Content Placeholder 3">
            <a:extLst>
              <a:ext uri="{FF2B5EF4-FFF2-40B4-BE49-F238E27FC236}">
                <a16:creationId xmlns:a16="http://schemas.microsoft.com/office/drawing/2014/main" id="{EC0C3BA1-0C53-4077-825E-D7E0F0025622}"/>
              </a:ext>
            </a:extLst>
          </p:cNvPr>
          <p:cNvGraphicFramePr>
            <a:graphicFrameLocks noGrp="1"/>
          </p:cNvGraphicFramePr>
          <p:nvPr>
            <p:ph idx="1"/>
            <p:extLst>
              <p:ext uri="{D42A27DB-BD31-4B8C-83A1-F6EECF244321}">
                <p14:modId xmlns:p14="http://schemas.microsoft.com/office/powerpoint/2010/main" val="2569710788"/>
              </p:ext>
            </p:extLst>
          </p:nvPr>
        </p:nvGraphicFramePr>
        <p:xfrm>
          <a:off x="525294" y="1524000"/>
          <a:ext cx="11402438" cy="3803904"/>
        </p:xfrm>
        <a:graphic>
          <a:graphicData uri="http://schemas.openxmlformats.org/drawingml/2006/table">
            <a:tbl>
              <a:tblPr firstRow="1" bandRow="1">
                <a:tableStyleId>{5C22544A-7EE6-4342-B048-85BDC9FD1C3A}</a:tableStyleId>
              </a:tblPr>
              <a:tblGrid>
                <a:gridCol w="5689314">
                  <a:extLst>
                    <a:ext uri="{9D8B030D-6E8A-4147-A177-3AD203B41FA5}">
                      <a16:colId xmlns:a16="http://schemas.microsoft.com/office/drawing/2014/main" val="1176850232"/>
                    </a:ext>
                  </a:extLst>
                </a:gridCol>
                <a:gridCol w="5713124">
                  <a:extLst>
                    <a:ext uri="{9D8B030D-6E8A-4147-A177-3AD203B41FA5}">
                      <a16:colId xmlns:a16="http://schemas.microsoft.com/office/drawing/2014/main" val="1338755075"/>
                    </a:ext>
                  </a:extLst>
                </a:gridCol>
              </a:tblGrid>
              <a:tr h="950976">
                <a:tc>
                  <a:txBody>
                    <a:bodyPr/>
                    <a:lstStyle/>
                    <a:p>
                      <a:pPr marL="0" indent="-346075"/>
                      <a:r>
                        <a:rPr lang="en-US" sz="3600" b="0" baseline="0" dirty="0">
                          <a:solidFill>
                            <a:schemeClr val="tx1"/>
                          </a:solidFill>
                        </a:rPr>
                        <a:t>Conflicts of interest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a:solidFill>
                            <a:schemeClr val="tx1"/>
                          </a:solidFill>
                        </a:rPr>
                        <a:t>Floor crossing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844366"/>
                  </a:ext>
                </a:extLst>
              </a:tr>
              <a:tr h="950976">
                <a:tc>
                  <a:txBody>
                    <a:bodyPr/>
                    <a:lstStyle/>
                    <a:p>
                      <a:pPr marL="0"/>
                      <a:r>
                        <a:rPr lang="en-US" sz="3600" b="0" baseline="0" dirty="0">
                          <a:solidFill>
                            <a:schemeClr val="tx1"/>
                          </a:solidFill>
                        </a:rPr>
                        <a:t>Gifts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a:solidFill>
                            <a:schemeClr val="tx1"/>
                          </a:solidFill>
                        </a:rPr>
                        <a:t>Discrimination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7213266"/>
                  </a:ext>
                </a:extLst>
              </a:tr>
              <a:tr h="950976">
                <a:tc>
                  <a:txBody>
                    <a:bodyPr/>
                    <a:lstStyle/>
                    <a:p>
                      <a:pPr marL="0"/>
                      <a:r>
                        <a:rPr lang="en-US" sz="3600" b="0" baseline="0" dirty="0">
                          <a:solidFill>
                            <a:schemeClr val="tx1"/>
                          </a:solidFill>
                        </a:rPr>
                        <a:t>Use government resources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a:solidFill>
                            <a:schemeClr val="tx1"/>
                          </a:solidFill>
                        </a:rPr>
                        <a:t>Enforcement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7897193"/>
                  </a:ext>
                </a:extLst>
              </a:tr>
              <a:tr h="950976">
                <a:tc>
                  <a:txBody>
                    <a:bodyPr/>
                    <a:lstStyle/>
                    <a:p>
                      <a:pPr marL="0"/>
                      <a:r>
                        <a:rPr lang="en-US" sz="3600" b="0" baseline="0" dirty="0">
                          <a:solidFill>
                            <a:schemeClr val="tx1"/>
                          </a:solidFill>
                        </a:rPr>
                        <a:t>Lobbying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a:solidFill>
                            <a:schemeClr val="tx1"/>
                          </a:solidFill>
                        </a:rPr>
                        <a:t>Immunities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889824"/>
                  </a:ext>
                </a:extLst>
              </a:tr>
            </a:tbl>
          </a:graphicData>
        </a:graphic>
      </p:graphicFrame>
      <p:graphicFrame>
        <p:nvGraphicFramePr>
          <p:cNvPr id="5" name="Table 4">
            <a:extLst>
              <a:ext uri="{FF2B5EF4-FFF2-40B4-BE49-F238E27FC236}">
                <a16:creationId xmlns:a16="http://schemas.microsoft.com/office/drawing/2014/main" id="{84CFC1BD-9676-47DE-9745-98B2FBDC8CF7}"/>
              </a:ext>
            </a:extLst>
          </p:cNvPr>
          <p:cNvGraphicFramePr>
            <a:graphicFrameLocks noGrp="1"/>
          </p:cNvGraphicFramePr>
          <p:nvPr>
            <p:extLst>
              <p:ext uri="{D42A27DB-BD31-4B8C-83A1-F6EECF244321}">
                <p14:modId xmlns:p14="http://schemas.microsoft.com/office/powerpoint/2010/main" val="3183731906"/>
              </p:ext>
            </p:extLst>
          </p:nvPr>
        </p:nvGraphicFramePr>
        <p:xfrm>
          <a:off x="525294" y="5612679"/>
          <a:ext cx="11402438" cy="640080"/>
        </p:xfrm>
        <a:graphic>
          <a:graphicData uri="http://schemas.openxmlformats.org/drawingml/2006/table">
            <a:tbl>
              <a:tblPr firstRow="1" bandRow="1">
                <a:tableStyleId>{5C22544A-7EE6-4342-B048-85BDC9FD1C3A}</a:tableStyleId>
              </a:tblPr>
              <a:tblGrid>
                <a:gridCol w="5749046">
                  <a:extLst>
                    <a:ext uri="{9D8B030D-6E8A-4147-A177-3AD203B41FA5}">
                      <a16:colId xmlns:a16="http://schemas.microsoft.com/office/drawing/2014/main" val="31012027"/>
                    </a:ext>
                  </a:extLst>
                </a:gridCol>
                <a:gridCol w="5653392">
                  <a:extLst>
                    <a:ext uri="{9D8B030D-6E8A-4147-A177-3AD203B41FA5}">
                      <a16:colId xmlns:a16="http://schemas.microsoft.com/office/drawing/2014/main" val="4068498927"/>
                    </a:ext>
                  </a:extLst>
                </a:gridCol>
              </a:tblGrid>
              <a:tr h="370840">
                <a:tc>
                  <a:txBody>
                    <a:bodyPr/>
                    <a:lstStyle/>
                    <a:p>
                      <a:pPr marL="0"/>
                      <a:r>
                        <a:rPr lang="en-US" sz="3600" b="0" baseline="0" dirty="0">
                          <a:solidFill>
                            <a:schemeClr val="tx1"/>
                          </a:solidFill>
                        </a:rPr>
                        <a:t>Transparency</a:t>
                      </a:r>
                    </a:p>
                  </a:txBody>
                  <a:tcPr>
                    <a:noFill/>
                  </a:tcPr>
                </a:tc>
                <a:tc>
                  <a:txBody>
                    <a:bodyPr/>
                    <a:lstStyle/>
                    <a:p>
                      <a:pPr marL="91440"/>
                      <a:r>
                        <a:rPr lang="en-US" sz="3600" b="0" baseline="0" dirty="0">
                          <a:solidFill>
                            <a:schemeClr val="tx1"/>
                          </a:solidFill>
                        </a:rPr>
                        <a:t>Political contributions </a:t>
                      </a:r>
                    </a:p>
                  </a:txBody>
                  <a:tcPr>
                    <a:noFill/>
                  </a:tcPr>
                </a:tc>
                <a:extLst>
                  <a:ext uri="{0D108BD9-81ED-4DB2-BD59-A6C34878D82A}">
                    <a16:rowId xmlns:a16="http://schemas.microsoft.com/office/drawing/2014/main" val="2797922659"/>
                  </a:ext>
                </a:extLst>
              </a:tr>
            </a:tbl>
          </a:graphicData>
        </a:graphic>
      </p:graphicFrame>
    </p:spTree>
    <p:extLst>
      <p:ext uri="{BB962C8B-B14F-4D97-AF65-F5344CB8AC3E}">
        <p14:creationId xmlns:p14="http://schemas.microsoft.com/office/powerpoint/2010/main" val="283305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ppt_x"/>
                                          </p:val>
                                        </p:tav>
                                        <p:tav tm="100000">
                                          <p:val>
                                            <p:strVal val="#ppt_x"/>
                                          </p:val>
                                        </p:tav>
                                      </p:tavLst>
                                    </p:anim>
                                    <p:anim calcmode="lin" valueType="num">
                                      <p:cBhvr additive="base">
                                        <p:cTn id="8" dur="2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75A7-E7F4-4529-AEA1-739ABD732CF3}"/>
              </a:ext>
            </a:extLst>
          </p:cNvPr>
          <p:cNvSpPr>
            <a:spLocks noGrp="1"/>
          </p:cNvSpPr>
          <p:nvPr>
            <p:ph type="title"/>
          </p:nvPr>
        </p:nvSpPr>
        <p:spPr>
          <a:xfrm>
            <a:off x="252919" y="94675"/>
            <a:ext cx="11100881" cy="1325563"/>
          </a:xfrm>
        </p:spPr>
        <p:txBody>
          <a:bodyPr/>
          <a:lstStyle/>
          <a:p>
            <a:r>
              <a:rPr lang="en-US" dirty="0"/>
              <a:t>Legislators: Representatives? Public Servants?</a:t>
            </a:r>
          </a:p>
        </p:txBody>
      </p:sp>
      <p:sp>
        <p:nvSpPr>
          <p:cNvPr id="3" name="Content Placeholder 2">
            <a:extLst>
              <a:ext uri="{FF2B5EF4-FFF2-40B4-BE49-F238E27FC236}">
                <a16:creationId xmlns:a16="http://schemas.microsoft.com/office/drawing/2014/main" id="{8FD4C886-AD2B-4C9C-AC99-9E9FBA4B4AFD}"/>
              </a:ext>
            </a:extLst>
          </p:cNvPr>
          <p:cNvSpPr>
            <a:spLocks noGrp="1"/>
          </p:cNvSpPr>
          <p:nvPr>
            <p:ph idx="1"/>
          </p:nvPr>
        </p:nvSpPr>
        <p:spPr>
          <a:xfrm>
            <a:off x="573931" y="1420238"/>
            <a:ext cx="11365149" cy="5350213"/>
          </a:xfrm>
        </p:spPr>
        <p:txBody>
          <a:bodyPr>
            <a:normAutofit/>
          </a:bodyPr>
          <a:lstStyle/>
          <a:p>
            <a:pPr marL="0" indent="0">
              <a:buNone/>
            </a:pPr>
            <a:r>
              <a:rPr lang="en-US" sz="4000" i="1" dirty="0">
                <a:latin typeface="Times New Roman" panose="02020603050405020304" pitchFamily="18" charset="0"/>
                <a:cs typeface="Times New Roman" panose="02020603050405020304" pitchFamily="18" charset="0"/>
              </a:rPr>
              <a:t>Voters wishes “ought to have great weight with him; their opinion, high respect; their business, unremitted attention. . . . . But his unbiassed opinion, his mature judgment, his enlightened conscience, he ought not to sacrifice to you, to any man, or to any set of men living. . . . Your representative owes you, not his industry only, but his judgment . . . he betrays . . .you  if he sacrifices it to your opinion.</a:t>
            </a:r>
          </a:p>
          <a:p>
            <a:pPr marL="0" indent="0" algn="r">
              <a:buNone/>
            </a:pPr>
            <a:r>
              <a:rPr lang="en-US" sz="3600" dirty="0"/>
              <a:t>Edmund Burke, speech to voters, 1774 </a:t>
            </a:r>
          </a:p>
          <a:p>
            <a:pPr marL="0" indent="0">
              <a:buNone/>
            </a:pPr>
            <a:endParaRPr lang="en-US" dirty="0"/>
          </a:p>
        </p:txBody>
      </p:sp>
    </p:spTree>
    <p:extLst>
      <p:ext uri="{BB962C8B-B14F-4D97-AF65-F5344CB8AC3E}">
        <p14:creationId xmlns:p14="http://schemas.microsoft.com/office/powerpoint/2010/main" val="4099914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BD5A-029F-4540-90A7-94FF8EA91BFB}"/>
              </a:ext>
            </a:extLst>
          </p:cNvPr>
          <p:cNvSpPr>
            <a:spLocks noGrp="1"/>
          </p:cNvSpPr>
          <p:nvPr>
            <p:ph type="title"/>
          </p:nvPr>
        </p:nvSpPr>
        <p:spPr>
          <a:xfrm>
            <a:off x="381000" y="365125"/>
            <a:ext cx="10972800" cy="1325563"/>
          </a:xfrm>
        </p:spPr>
        <p:txBody>
          <a:bodyPr/>
          <a:lstStyle/>
          <a:p>
            <a:r>
              <a:rPr lang="en-US" dirty="0"/>
              <a:t>Conflict of Interest</a:t>
            </a:r>
          </a:p>
        </p:txBody>
      </p:sp>
      <p:sp>
        <p:nvSpPr>
          <p:cNvPr id="3" name="Content Placeholder 2">
            <a:extLst>
              <a:ext uri="{FF2B5EF4-FFF2-40B4-BE49-F238E27FC236}">
                <a16:creationId xmlns:a16="http://schemas.microsoft.com/office/drawing/2014/main" id="{24E8527F-B172-4622-A475-ED150DC3CF07}"/>
              </a:ext>
            </a:extLst>
          </p:cNvPr>
          <p:cNvSpPr>
            <a:spLocks noGrp="1"/>
          </p:cNvSpPr>
          <p:nvPr>
            <p:ph idx="1"/>
          </p:nvPr>
        </p:nvSpPr>
        <p:spPr>
          <a:xfrm>
            <a:off x="838200" y="1825625"/>
            <a:ext cx="10515600" cy="4222750"/>
          </a:xfrm>
        </p:spPr>
        <p:txBody>
          <a:bodyPr>
            <a:normAutofit lnSpcReduction="10000"/>
          </a:bodyPr>
          <a:lstStyle/>
          <a:p>
            <a:r>
              <a:rPr lang="en-US" i="1" dirty="0"/>
              <a:t>Los </a:t>
            </a:r>
            <a:r>
              <a:rPr lang="en-US" i="1" dirty="0" err="1"/>
              <a:t>colaboradores</a:t>
            </a:r>
            <a:r>
              <a:rPr lang="en-US" i="1" dirty="0"/>
              <a:t> de la </a:t>
            </a:r>
            <a:r>
              <a:rPr lang="en-US" i="1" dirty="0" err="1"/>
              <a:t>Asamblea</a:t>
            </a:r>
            <a:r>
              <a:rPr lang="en-US" i="1" dirty="0"/>
              <a:t> </a:t>
            </a:r>
            <a:r>
              <a:rPr lang="en-US" i="1" dirty="0" err="1"/>
              <a:t>Legislativa</a:t>
            </a:r>
            <a:r>
              <a:rPr lang="en-US" i="1" dirty="0"/>
              <a:t> </a:t>
            </a:r>
            <a:r>
              <a:rPr lang="en-US" i="1" dirty="0" err="1"/>
              <a:t>deben</a:t>
            </a:r>
            <a:r>
              <a:rPr lang="en-US" b="1" i="1" dirty="0"/>
              <a:t> </a:t>
            </a:r>
            <a:r>
              <a:rPr lang="en-US" b="1" i="1" dirty="0" err="1"/>
              <a:t>asegurar</a:t>
            </a:r>
            <a:r>
              <a:rPr lang="en-US" b="1" i="1" dirty="0"/>
              <a:t> </a:t>
            </a:r>
            <a:r>
              <a:rPr lang="en-US" b="1" i="1" dirty="0" err="1"/>
              <a:t>su</a:t>
            </a:r>
            <a:r>
              <a:rPr lang="en-US" b="1" i="1" dirty="0"/>
              <a:t> </a:t>
            </a:r>
            <a:r>
              <a:rPr lang="en-US" b="1" i="1" dirty="0" err="1"/>
              <a:t>independencia</a:t>
            </a:r>
            <a:r>
              <a:rPr lang="en-US" b="1" i="1" dirty="0"/>
              <a:t> y </a:t>
            </a:r>
            <a:r>
              <a:rPr lang="en-US" b="1" i="1" dirty="0" err="1"/>
              <a:t>objetividad</a:t>
            </a:r>
            <a:r>
              <a:rPr lang="en-US" i="1" dirty="0"/>
              <a:t>, </a:t>
            </a:r>
            <a:r>
              <a:rPr lang="en-US" i="1" dirty="0" err="1"/>
              <a:t>evitando</a:t>
            </a:r>
            <a:r>
              <a:rPr lang="en-US" i="1" dirty="0"/>
              <a:t> </a:t>
            </a:r>
            <a:r>
              <a:rPr lang="en-US" i="1" dirty="0" err="1"/>
              <a:t>caer</a:t>
            </a:r>
            <a:r>
              <a:rPr lang="en-US" i="1" dirty="0"/>
              <a:t> </a:t>
            </a:r>
            <a:r>
              <a:rPr lang="en-US" i="1" dirty="0" err="1"/>
              <a:t>en</a:t>
            </a:r>
            <a:r>
              <a:rPr lang="en-US" i="1" dirty="0"/>
              <a:t> </a:t>
            </a:r>
            <a:r>
              <a:rPr lang="en-US" i="1" dirty="0" err="1"/>
              <a:t>situaciones</a:t>
            </a:r>
            <a:r>
              <a:rPr lang="en-US" i="1" dirty="0"/>
              <a:t> que </a:t>
            </a:r>
            <a:r>
              <a:rPr lang="en-US" i="1" dirty="0" err="1"/>
              <a:t>pongan</a:t>
            </a:r>
            <a:r>
              <a:rPr lang="en-US" i="1" dirty="0"/>
              <a:t> </a:t>
            </a:r>
            <a:r>
              <a:rPr lang="en-US" i="1" dirty="0" err="1"/>
              <a:t>en</a:t>
            </a:r>
            <a:r>
              <a:rPr lang="en-US" i="1" dirty="0"/>
              <a:t> </a:t>
            </a:r>
            <a:r>
              <a:rPr lang="en-US" i="1" dirty="0" err="1"/>
              <a:t>duda</a:t>
            </a:r>
            <a:r>
              <a:rPr lang="en-US" i="1" dirty="0"/>
              <a:t> </a:t>
            </a:r>
            <a:r>
              <a:rPr lang="en-US" i="1" dirty="0" err="1"/>
              <a:t>dicha</a:t>
            </a:r>
            <a:r>
              <a:rPr lang="en-US" i="1" dirty="0"/>
              <a:t> </a:t>
            </a:r>
            <a:r>
              <a:rPr lang="en-US" i="1" dirty="0" err="1"/>
              <a:t>condición</a:t>
            </a:r>
            <a:r>
              <a:rPr lang="en-US" i="1" dirty="0"/>
              <a:t>. Se </a:t>
            </a:r>
            <a:r>
              <a:rPr lang="en-US" i="1" dirty="0" err="1"/>
              <a:t>abstendrán</a:t>
            </a:r>
            <a:r>
              <a:rPr lang="en-US" i="1" dirty="0"/>
              <a:t> de </a:t>
            </a:r>
            <a:r>
              <a:rPr lang="en-US" i="1" dirty="0" err="1"/>
              <a:t>participar</a:t>
            </a:r>
            <a:r>
              <a:rPr lang="en-US" i="1" dirty="0"/>
              <a:t> </a:t>
            </a:r>
            <a:r>
              <a:rPr lang="en-US" i="1" dirty="0" err="1"/>
              <a:t>en</a:t>
            </a:r>
            <a:r>
              <a:rPr lang="en-US" i="1" dirty="0"/>
              <a:t> </a:t>
            </a:r>
            <a:r>
              <a:rPr lang="en-US" i="1" dirty="0" err="1"/>
              <a:t>cualquier</a:t>
            </a:r>
            <a:r>
              <a:rPr lang="en-US" i="1" dirty="0"/>
              <a:t> </a:t>
            </a:r>
            <a:r>
              <a:rPr lang="en-US" i="1" dirty="0" err="1"/>
              <a:t>proceso</a:t>
            </a:r>
            <a:r>
              <a:rPr lang="en-US" i="1" dirty="0"/>
              <a:t> </a:t>
            </a:r>
            <a:r>
              <a:rPr lang="en-US" i="1" dirty="0" err="1"/>
              <a:t>decisorio</a:t>
            </a:r>
            <a:r>
              <a:rPr lang="en-US" i="1" dirty="0"/>
              <a:t>, </a:t>
            </a:r>
            <a:r>
              <a:rPr lang="en-US" i="1" dirty="0" err="1"/>
              <a:t>incluso</a:t>
            </a:r>
            <a:r>
              <a:rPr lang="en-US" i="1" dirty="0"/>
              <a:t> </a:t>
            </a:r>
            <a:r>
              <a:rPr lang="en-US" i="1" dirty="0" err="1"/>
              <a:t>en</a:t>
            </a:r>
            <a:r>
              <a:rPr lang="en-US" i="1" dirty="0"/>
              <a:t> </a:t>
            </a:r>
            <a:r>
              <a:rPr lang="en-US" i="1" dirty="0" err="1"/>
              <a:t>su</a:t>
            </a:r>
            <a:r>
              <a:rPr lang="en-US" i="1" dirty="0"/>
              <a:t> </a:t>
            </a:r>
            <a:r>
              <a:rPr lang="en-US" i="1" dirty="0" err="1"/>
              <a:t>fase</a:t>
            </a:r>
            <a:r>
              <a:rPr lang="en-US" i="1" dirty="0"/>
              <a:t> previa de </a:t>
            </a:r>
            <a:r>
              <a:rPr lang="en-US" i="1" dirty="0" err="1"/>
              <a:t>consultas</a:t>
            </a:r>
            <a:r>
              <a:rPr lang="en-US" i="1" dirty="0"/>
              <a:t> e </a:t>
            </a:r>
            <a:r>
              <a:rPr lang="en-US" i="1" dirty="0" err="1"/>
              <a:t>informes</a:t>
            </a:r>
            <a:r>
              <a:rPr lang="en-US" i="1" dirty="0"/>
              <a:t>, </a:t>
            </a:r>
            <a:r>
              <a:rPr lang="en-US" i="1" dirty="0" err="1"/>
              <a:t>cuando</a:t>
            </a:r>
            <a:r>
              <a:rPr lang="en-US" i="1" dirty="0"/>
              <a:t> </a:t>
            </a:r>
            <a:r>
              <a:rPr lang="en-US" i="1" dirty="0" err="1"/>
              <a:t>su</a:t>
            </a:r>
            <a:r>
              <a:rPr lang="en-US" i="1" dirty="0"/>
              <a:t> </a:t>
            </a:r>
            <a:r>
              <a:rPr lang="en-US" i="1" dirty="0" err="1"/>
              <a:t>vinculación</a:t>
            </a:r>
            <a:r>
              <a:rPr lang="en-US" i="1" dirty="0"/>
              <a:t> con </a:t>
            </a:r>
            <a:r>
              <a:rPr lang="en-US" i="1" dirty="0" err="1"/>
              <a:t>actividades</a:t>
            </a:r>
            <a:r>
              <a:rPr lang="en-US" i="1" dirty="0"/>
              <a:t> </a:t>
            </a:r>
            <a:r>
              <a:rPr lang="en-US" i="1" dirty="0" err="1"/>
              <a:t>externas</a:t>
            </a:r>
            <a:r>
              <a:rPr lang="en-US" i="1" dirty="0"/>
              <a:t> de </a:t>
            </a:r>
            <a:r>
              <a:rPr lang="en-US" i="1" dirty="0" err="1"/>
              <a:t>alguna</a:t>
            </a:r>
            <a:r>
              <a:rPr lang="en-US" i="1" dirty="0"/>
              <a:t> forma </a:t>
            </a:r>
            <a:r>
              <a:rPr lang="en-US" i="1" dirty="0" err="1"/>
              <a:t>pueda</a:t>
            </a:r>
            <a:r>
              <a:rPr lang="en-US" i="1" dirty="0"/>
              <a:t> verse </a:t>
            </a:r>
            <a:r>
              <a:rPr lang="en-US" i="1" dirty="0" err="1"/>
              <a:t>afectada</a:t>
            </a:r>
            <a:r>
              <a:rPr lang="en-US" i="1" dirty="0"/>
              <a:t> por la </a:t>
            </a:r>
            <a:r>
              <a:rPr lang="en-US" i="1" dirty="0" err="1"/>
              <a:t>decisión</a:t>
            </a:r>
            <a:r>
              <a:rPr lang="en-US" i="1" dirty="0"/>
              <a:t> </a:t>
            </a:r>
            <a:r>
              <a:rPr lang="en-US" i="1" dirty="0" err="1"/>
              <a:t>oficial</a:t>
            </a:r>
            <a:r>
              <a:rPr lang="en-US" i="1" dirty="0"/>
              <a:t>, o </a:t>
            </a:r>
            <a:r>
              <a:rPr lang="en-US" i="1" dirty="0" err="1"/>
              <a:t>pueda</a:t>
            </a:r>
            <a:r>
              <a:rPr lang="en-US" i="1" dirty="0"/>
              <a:t> </a:t>
            </a:r>
            <a:r>
              <a:rPr lang="en-US" i="1" dirty="0" err="1"/>
              <a:t>comprometer</a:t>
            </a:r>
            <a:r>
              <a:rPr lang="en-US" i="1" dirty="0"/>
              <a:t> </a:t>
            </a:r>
            <a:r>
              <a:rPr lang="en-US" i="1" dirty="0" err="1"/>
              <a:t>su</a:t>
            </a:r>
            <a:r>
              <a:rPr lang="en-US" i="1" dirty="0"/>
              <a:t> </a:t>
            </a:r>
            <a:r>
              <a:rPr lang="en-US" i="1" dirty="0" err="1"/>
              <a:t>criterio</a:t>
            </a:r>
            <a:r>
              <a:rPr lang="en-US" i="1" dirty="0"/>
              <a:t> o </a:t>
            </a:r>
            <a:r>
              <a:rPr lang="en-US" i="1" dirty="0" err="1"/>
              <a:t>dar</a:t>
            </a:r>
            <a:r>
              <a:rPr lang="en-US" i="1" dirty="0"/>
              <a:t> </a:t>
            </a:r>
            <a:r>
              <a:rPr lang="en-US" i="1" dirty="0" err="1"/>
              <a:t>ocasión</a:t>
            </a:r>
            <a:r>
              <a:rPr lang="en-US" i="1" dirty="0"/>
              <a:t> de </a:t>
            </a:r>
            <a:r>
              <a:rPr lang="en-US" i="1" dirty="0" err="1"/>
              <a:t>duda</a:t>
            </a:r>
            <a:r>
              <a:rPr lang="en-US" i="1" dirty="0"/>
              <a:t> </a:t>
            </a:r>
            <a:r>
              <a:rPr lang="en-US" i="1" dirty="0" err="1"/>
              <a:t>sobre</a:t>
            </a:r>
            <a:r>
              <a:rPr lang="en-US" i="1" dirty="0"/>
              <a:t> </a:t>
            </a:r>
            <a:r>
              <a:rPr lang="en-US" i="1" dirty="0" err="1"/>
              <a:t>su</a:t>
            </a:r>
            <a:r>
              <a:rPr lang="en-US" i="1" dirty="0"/>
              <a:t> </a:t>
            </a:r>
            <a:r>
              <a:rPr lang="en-US" i="1" dirty="0" err="1"/>
              <a:t>imparcialidad</a:t>
            </a:r>
            <a:r>
              <a:rPr lang="en-US" i="1" dirty="0"/>
              <a:t> y </a:t>
            </a:r>
            <a:r>
              <a:rPr lang="en-US" i="1" dirty="0" err="1"/>
              <a:t>conducta</a:t>
            </a:r>
            <a:r>
              <a:rPr lang="en-US" i="1" dirty="0"/>
              <a:t> </a:t>
            </a:r>
            <a:r>
              <a:rPr lang="en-US" i="1" dirty="0" err="1"/>
              <a:t>ética</a:t>
            </a:r>
            <a:r>
              <a:rPr lang="en-US" i="1" dirty="0"/>
              <a:t> a </a:t>
            </a:r>
            <a:r>
              <a:rPr lang="en-US" i="1" dirty="0" err="1"/>
              <a:t>cualquier</a:t>
            </a:r>
            <a:r>
              <a:rPr lang="en-US" i="1" dirty="0"/>
              <a:t> persona </a:t>
            </a:r>
            <a:r>
              <a:rPr lang="en-US" i="1" dirty="0" err="1"/>
              <a:t>razonablemente</a:t>
            </a:r>
            <a:r>
              <a:rPr lang="en-US" i="1" dirty="0"/>
              <a:t> </a:t>
            </a:r>
            <a:r>
              <a:rPr lang="en-US" i="1" dirty="0" err="1"/>
              <a:t>objetiva</a:t>
            </a:r>
            <a:r>
              <a:rPr lang="en-US" i="1" dirty="0"/>
              <a:t>. </a:t>
            </a:r>
            <a:r>
              <a:rPr lang="en-US" i="1" dirty="0" err="1"/>
              <a:t>Igualmente</a:t>
            </a:r>
            <a:r>
              <a:rPr lang="en-US" i="1" dirty="0"/>
              <a:t> debe </a:t>
            </a:r>
            <a:r>
              <a:rPr lang="en-US" i="1" dirty="0" err="1"/>
              <a:t>apartarse</a:t>
            </a:r>
            <a:r>
              <a:rPr lang="en-US" i="1" dirty="0"/>
              <a:t> </a:t>
            </a:r>
            <a:r>
              <a:rPr lang="en-US" i="1" dirty="0" err="1"/>
              <a:t>cuando</a:t>
            </a:r>
            <a:r>
              <a:rPr lang="en-US" i="1" dirty="0"/>
              <a:t> </a:t>
            </a:r>
            <a:r>
              <a:rPr lang="en-US" i="1" dirty="0" err="1"/>
              <a:t>dichas</a:t>
            </a:r>
            <a:r>
              <a:rPr lang="en-US" i="1" dirty="0"/>
              <a:t> </a:t>
            </a:r>
            <a:r>
              <a:rPr lang="en-US" i="1" dirty="0" err="1"/>
              <a:t>decisiones</a:t>
            </a:r>
            <a:r>
              <a:rPr lang="en-US" i="1" dirty="0"/>
              <a:t> </a:t>
            </a:r>
            <a:r>
              <a:rPr lang="en-US" i="1" dirty="0" err="1"/>
              <a:t>afectan</a:t>
            </a:r>
            <a:r>
              <a:rPr lang="en-US" i="1" dirty="0"/>
              <a:t> a personas </a:t>
            </a:r>
            <a:r>
              <a:rPr lang="en-US" i="1" dirty="0" err="1"/>
              <a:t>allegadas</a:t>
            </a:r>
            <a:r>
              <a:rPr lang="en-US" i="1" dirty="0"/>
              <a:t> </a:t>
            </a:r>
            <a:r>
              <a:rPr lang="en-US" i="1" dirty="0" err="1"/>
              <a:t>como</a:t>
            </a:r>
            <a:r>
              <a:rPr lang="en-US" i="1" dirty="0"/>
              <a:t> </a:t>
            </a:r>
            <a:r>
              <a:rPr lang="en-US" i="1" dirty="0" err="1"/>
              <a:t>su</a:t>
            </a:r>
            <a:r>
              <a:rPr lang="en-US" i="1" dirty="0"/>
              <a:t> </a:t>
            </a:r>
            <a:r>
              <a:rPr lang="en-US" i="1" dirty="0" err="1"/>
              <a:t>cónyuge</a:t>
            </a:r>
            <a:r>
              <a:rPr lang="en-US" i="1" dirty="0"/>
              <a:t>, </a:t>
            </a:r>
            <a:r>
              <a:rPr lang="en-US" i="1" dirty="0" err="1"/>
              <a:t>hermano</a:t>
            </a:r>
            <a:r>
              <a:rPr lang="en-US" i="1" dirty="0"/>
              <a:t>, </a:t>
            </a:r>
            <a:r>
              <a:rPr lang="en-US" i="1" dirty="0" err="1"/>
              <a:t>ascendiente</a:t>
            </a:r>
            <a:r>
              <a:rPr lang="en-US" i="1" dirty="0"/>
              <a:t> o </a:t>
            </a:r>
            <a:r>
              <a:rPr lang="en-US" i="1" dirty="0" err="1"/>
              <a:t>descendiente</a:t>
            </a:r>
            <a:r>
              <a:rPr lang="en-US" i="1" dirty="0"/>
              <a:t> hasta el </a:t>
            </a:r>
            <a:r>
              <a:rPr lang="en-US" i="1" dirty="0" err="1"/>
              <a:t>segundo</a:t>
            </a:r>
            <a:r>
              <a:rPr lang="en-US" i="1" dirty="0"/>
              <a:t> </a:t>
            </a:r>
            <a:r>
              <a:rPr lang="en-US" i="1" dirty="0" err="1"/>
              <a:t>grado</a:t>
            </a:r>
            <a:r>
              <a:rPr lang="en-US" i="1" dirty="0"/>
              <a:t> de </a:t>
            </a:r>
            <a:r>
              <a:rPr lang="en-US" i="1" dirty="0" err="1"/>
              <a:t>consanguinidad</a:t>
            </a:r>
            <a:r>
              <a:rPr lang="en-US" i="1" dirty="0"/>
              <a:t> o </a:t>
            </a:r>
            <a:r>
              <a:rPr lang="en-US" i="1" dirty="0" err="1"/>
              <a:t>afinidad</a:t>
            </a:r>
            <a:r>
              <a:rPr lang="en-US" i="1" dirty="0"/>
              <a:t> inclusive; o un socio o persona </a:t>
            </a:r>
            <a:r>
              <a:rPr lang="en-US" i="1" dirty="0" err="1"/>
              <a:t>jurídica</a:t>
            </a:r>
            <a:r>
              <a:rPr lang="en-US" i="1" dirty="0"/>
              <a:t>.</a:t>
            </a:r>
            <a:endParaRPr lang="en-US" dirty="0"/>
          </a:p>
          <a:p>
            <a:endParaRPr lang="en-US" dirty="0"/>
          </a:p>
        </p:txBody>
      </p:sp>
      <p:sp>
        <p:nvSpPr>
          <p:cNvPr id="4" name="TextBox 3">
            <a:extLst>
              <a:ext uri="{FF2B5EF4-FFF2-40B4-BE49-F238E27FC236}">
                <a16:creationId xmlns:a16="http://schemas.microsoft.com/office/drawing/2014/main" id="{98A41F27-4FEF-4F85-BC22-655F87163D7E}"/>
              </a:ext>
            </a:extLst>
          </p:cNvPr>
          <p:cNvSpPr txBox="1"/>
          <p:nvPr/>
        </p:nvSpPr>
        <p:spPr>
          <a:xfrm>
            <a:off x="2333625" y="6215876"/>
            <a:ext cx="9486900" cy="553998"/>
          </a:xfrm>
          <a:prstGeom prst="rect">
            <a:avLst/>
          </a:prstGeom>
          <a:noFill/>
        </p:spPr>
        <p:txBody>
          <a:bodyPr wrap="square" rtlCol="0">
            <a:spAutoFit/>
          </a:bodyPr>
          <a:lstStyle/>
          <a:p>
            <a:r>
              <a:rPr lang="en-US" sz="1200" dirty="0"/>
              <a:t>Código De </a:t>
            </a:r>
            <a:r>
              <a:rPr lang="en-US" sz="1200" dirty="0" err="1"/>
              <a:t>Ética</a:t>
            </a:r>
            <a:r>
              <a:rPr lang="en-US" sz="1200" dirty="0"/>
              <a:t> Y </a:t>
            </a:r>
            <a:r>
              <a:rPr lang="en-US" sz="1200" dirty="0" err="1"/>
              <a:t>Conducta</a:t>
            </a:r>
            <a:r>
              <a:rPr lang="en-US" sz="1200" dirty="0"/>
              <a:t> De La </a:t>
            </a:r>
            <a:r>
              <a:rPr lang="en-US" sz="1200" dirty="0" err="1"/>
              <a:t>Asamblea</a:t>
            </a:r>
            <a:r>
              <a:rPr lang="en-US" sz="1200" dirty="0"/>
              <a:t>: </a:t>
            </a:r>
            <a:r>
              <a:rPr lang="en-US" sz="1200" dirty="0" err="1"/>
              <a:t>Legislativa</a:t>
            </a:r>
            <a:r>
              <a:rPr lang="en-US" sz="1200" dirty="0"/>
              <a:t> Ideas </a:t>
            </a:r>
            <a:r>
              <a:rPr lang="en-US" sz="1200" dirty="0" err="1"/>
              <a:t>Rectoras</a:t>
            </a:r>
            <a:r>
              <a:rPr lang="en-US" sz="1200" dirty="0"/>
              <a:t> </a:t>
            </a:r>
            <a:r>
              <a:rPr lang="en-US" sz="1200" dirty="0" err="1"/>
              <a:t>Institucionales</a:t>
            </a:r>
            <a:r>
              <a:rPr lang="en-US" sz="1200" dirty="0"/>
              <a:t>, </a:t>
            </a:r>
            <a:r>
              <a:rPr lang="en-US" sz="1200" dirty="0" err="1"/>
              <a:t>Gaceta</a:t>
            </a:r>
            <a:r>
              <a:rPr lang="en-US" sz="1200" dirty="0"/>
              <a:t> No. 17 del 24 de </a:t>
            </a:r>
            <a:r>
              <a:rPr lang="en-US" sz="1200" dirty="0" err="1"/>
              <a:t>Enero</a:t>
            </a:r>
            <a:r>
              <a:rPr lang="en-US" sz="1200" dirty="0"/>
              <a:t> del 2014, </a:t>
            </a:r>
            <a:r>
              <a:rPr lang="en-US" sz="1200" dirty="0" err="1"/>
              <a:t>Acuerdo</a:t>
            </a:r>
            <a:r>
              <a:rPr lang="en-US" sz="1200" dirty="0"/>
              <a:t> No. 53-13-14</a:t>
            </a:r>
          </a:p>
          <a:p>
            <a:endParaRPr lang="en-US" dirty="0"/>
          </a:p>
        </p:txBody>
      </p:sp>
      <p:sp>
        <p:nvSpPr>
          <p:cNvPr id="5" name="Oval 4">
            <a:extLst>
              <a:ext uri="{FF2B5EF4-FFF2-40B4-BE49-F238E27FC236}">
                <a16:creationId xmlns:a16="http://schemas.microsoft.com/office/drawing/2014/main" id="{0A6DA3D2-2262-43EF-802E-A0849302C8D1}"/>
              </a:ext>
            </a:extLst>
          </p:cNvPr>
          <p:cNvSpPr/>
          <p:nvPr/>
        </p:nvSpPr>
        <p:spPr>
          <a:xfrm>
            <a:off x="3533775" y="4171950"/>
            <a:ext cx="7086600" cy="5524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C4827E8-EE7E-492C-BE07-7C628D7F287C}"/>
              </a:ext>
            </a:extLst>
          </p:cNvPr>
          <p:cNvSpPr/>
          <p:nvPr/>
        </p:nvSpPr>
        <p:spPr>
          <a:xfrm>
            <a:off x="1001949" y="2042809"/>
            <a:ext cx="4747098" cy="6376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0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27D3-7D89-4D45-9A9C-3B76CA543A88}"/>
              </a:ext>
            </a:extLst>
          </p:cNvPr>
          <p:cNvSpPr>
            <a:spLocks noGrp="1"/>
          </p:cNvSpPr>
          <p:nvPr>
            <p:ph type="title"/>
          </p:nvPr>
        </p:nvSpPr>
        <p:spPr>
          <a:xfrm>
            <a:off x="250487" y="184827"/>
            <a:ext cx="11685351" cy="1325563"/>
          </a:xfrm>
        </p:spPr>
        <p:txBody>
          <a:bodyPr/>
          <a:lstStyle/>
          <a:p>
            <a:r>
              <a:rPr lang="en-US" dirty="0"/>
              <a:t>Conflict of Interest: Voting </a:t>
            </a:r>
          </a:p>
        </p:txBody>
      </p:sp>
      <p:sp>
        <p:nvSpPr>
          <p:cNvPr id="3" name="Content Placeholder 2">
            <a:extLst>
              <a:ext uri="{FF2B5EF4-FFF2-40B4-BE49-F238E27FC236}">
                <a16:creationId xmlns:a16="http://schemas.microsoft.com/office/drawing/2014/main" id="{71F5AEDB-E3A5-4C74-9C06-E4600D305236}"/>
              </a:ext>
            </a:extLst>
          </p:cNvPr>
          <p:cNvSpPr>
            <a:spLocks noGrp="1"/>
          </p:cNvSpPr>
          <p:nvPr>
            <p:ph idx="1"/>
          </p:nvPr>
        </p:nvSpPr>
        <p:spPr>
          <a:xfrm>
            <a:off x="838200" y="1825624"/>
            <a:ext cx="10515600" cy="4760001"/>
          </a:xfrm>
        </p:spPr>
        <p:txBody>
          <a:bodyPr>
            <a:normAutofit/>
          </a:bodyPr>
          <a:lstStyle/>
          <a:p>
            <a:r>
              <a:rPr lang="en-US" sz="3600" dirty="0"/>
              <a:t>Prohibition</a:t>
            </a:r>
          </a:p>
          <a:p>
            <a:pPr marL="457200" lvl="1" indent="0">
              <a:spcBef>
                <a:spcPts val="600"/>
              </a:spcBef>
              <a:spcAft>
                <a:spcPts val="1200"/>
              </a:spcAft>
              <a:buNone/>
            </a:pPr>
            <a:r>
              <a:rPr lang="en-US" sz="2800" dirty="0"/>
              <a:t>U.S. House of Representatives: “Every Member . . . shall vote on each question put, unless he has a direct personal or pecuniary interest in the event of such question.”</a:t>
            </a:r>
          </a:p>
          <a:p>
            <a:r>
              <a:rPr lang="en-US" sz="3600" dirty="0"/>
              <a:t>Disclosure</a:t>
            </a:r>
          </a:p>
          <a:p>
            <a:pPr marL="457200" lvl="1" indent="0">
              <a:spcBef>
                <a:spcPts val="600"/>
              </a:spcBef>
              <a:spcAft>
                <a:spcPts val="1200"/>
              </a:spcAft>
              <a:buNone/>
            </a:pPr>
            <a:r>
              <a:rPr lang="en-US" sz="2800" dirty="0"/>
              <a:t>U.K. House of Commons: Members “shall always be open and frank in drawing attention to any relevant interest in any proceeding of the House or its Committees.”</a:t>
            </a:r>
          </a:p>
        </p:txBody>
      </p:sp>
    </p:spTree>
    <p:extLst>
      <p:ext uri="{BB962C8B-B14F-4D97-AF65-F5344CB8AC3E}">
        <p14:creationId xmlns:p14="http://schemas.microsoft.com/office/powerpoint/2010/main" val="2389640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0C27C-5B72-45CB-BDBF-A82CC0543373}"/>
              </a:ext>
            </a:extLst>
          </p:cNvPr>
          <p:cNvSpPr>
            <a:spLocks noGrp="1"/>
          </p:cNvSpPr>
          <p:nvPr>
            <p:ph type="title"/>
          </p:nvPr>
        </p:nvSpPr>
        <p:spPr>
          <a:xfrm>
            <a:off x="293451" y="184828"/>
            <a:ext cx="11488974" cy="1011674"/>
          </a:xfrm>
        </p:spPr>
        <p:txBody>
          <a:bodyPr>
            <a:normAutofit fontScale="90000"/>
          </a:bodyPr>
          <a:lstStyle/>
          <a:p>
            <a:r>
              <a:rPr lang="en-US" dirty="0"/>
              <a:t>Conflict of Interest: Representation v. Public Servant</a:t>
            </a:r>
          </a:p>
        </p:txBody>
      </p:sp>
      <p:sp>
        <p:nvSpPr>
          <p:cNvPr id="3" name="Content Placeholder 2">
            <a:extLst>
              <a:ext uri="{FF2B5EF4-FFF2-40B4-BE49-F238E27FC236}">
                <a16:creationId xmlns:a16="http://schemas.microsoft.com/office/drawing/2014/main" id="{0ACE7D78-5609-4106-A9F8-DC57CA9BD2C1}"/>
              </a:ext>
            </a:extLst>
          </p:cNvPr>
          <p:cNvSpPr>
            <a:spLocks noGrp="1"/>
          </p:cNvSpPr>
          <p:nvPr>
            <p:ph sz="half" idx="1"/>
          </p:nvPr>
        </p:nvSpPr>
        <p:spPr>
          <a:xfrm>
            <a:off x="838200" y="1825624"/>
            <a:ext cx="5181600" cy="4847549"/>
          </a:xfrm>
        </p:spPr>
        <p:txBody>
          <a:bodyPr>
            <a:normAutofit fontScale="92500" lnSpcReduction="10000"/>
          </a:bodyPr>
          <a:lstStyle/>
          <a:p>
            <a:pPr marL="0" indent="0">
              <a:buNone/>
            </a:pPr>
            <a:endParaRPr lang="en-US" dirty="0"/>
          </a:p>
          <a:p>
            <a:r>
              <a:rPr lang="en-US" dirty="0"/>
              <a:t>Pledged if elected to invest public monies in West Oakland</a:t>
            </a:r>
          </a:p>
          <a:p>
            <a:r>
              <a:rPr lang="en-US" dirty="0"/>
              <a:t>Independent regulator ruled it would be conflict of interest as he owned apartment there</a:t>
            </a:r>
          </a:p>
          <a:p>
            <a:r>
              <a:rPr lang="en-US" dirty="0"/>
              <a:t>Court of appeals reversed: “broad scope of the mayor's authority over matters of economic development requires a relatively broad exemption” from conflict rule </a:t>
            </a:r>
          </a:p>
        </p:txBody>
      </p:sp>
      <p:sp>
        <p:nvSpPr>
          <p:cNvPr id="4" name="Content Placeholder 3">
            <a:extLst>
              <a:ext uri="{FF2B5EF4-FFF2-40B4-BE49-F238E27FC236}">
                <a16:creationId xmlns:a16="http://schemas.microsoft.com/office/drawing/2014/main" id="{20533E3B-0F89-4B35-B04C-4C60F4787231}"/>
              </a:ext>
            </a:extLst>
          </p:cNvPr>
          <p:cNvSpPr>
            <a:spLocks noGrp="1"/>
          </p:cNvSpPr>
          <p:nvPr>
            <p:ph sz="half" idx="2"/>
          </p:nvPr>
        </p:nvSpPr>
        <p:spPr/>
        <p:txBody>
          <a:bodyPr>
            <a:normAutofit fontScale="92500" lnSpcReduction="10000"/>
          </a:bodyPr>
          <a:lstStyle/>
          <a:p>
            <a:pPr marL="0" indent="0">
              <a:buNone/>
            </a:pPr>
            <a:endParaRPr lang="en-US" dirty="0"/>
          </a:p>
          <a:p>
            <a:r>
              <a:rPr lang="en-US" dirty="0"/>
              <a:t>Lawyer expert in telecommunications issues</a:t>
            </a:r>
          </a:p>
          <a:p>
            <a:r>
              <a:rPr lang="en-US" dirty="0"/>
              <a:t>Named head of special assembly commission to reform telecommunications law</a:t>
            </a:r>
          </a:p>
          <a:p>
            <a:r>
              <a:rPr lang="es-ES" dirty="0"/>
              <a:t>La Procuraduría General de la República le recomienda . . . [ella] “abstenerse de participar”, en la comisión legislativa que analiza el proyecto de ley general de telecomunicaciones.”</a:t>
            </a:r>
            <a:endParaRPr lang="en-US" dirty="0"/>
          </a:p>
          <a:p>
            <a:pPr marL="0" indent="0">
              <a:buNone/>
            </a:pPr>
            <a:endParaRPr lang="en-US" dirty="0"/>
          </a:p>
        </p:txBody>
      </p:sp>
      <p:sp>
        <p:nvSpPr>
          <p:cNvPr id="5" name="TextBox 4">
            <a:extLst>
              <a:ext uri="{FF2B5EF4-FFF2-40B4-BE49-F238E27FC236}">
                <a16:creationId xmlns:a16="http://schemas.microsoft.com/office/drawing/2014/main" id="{B34E7AC6-88C7-4B83-8E40-605A6F1D3AC7}"/>
              </a:ext>
            </a:extLst>
          </p:cNvPr>
          <p:cNvSpPr txBox="1"/>
          <p:nvPr/>
        </p:nvSpPr>
        <p:spPr>
          <a:xfrm>
            <a:off x="546370" y="1366897"/>
            <a:ext cx="5549630" cy="800219"/>
          </a:xfrm>
          <a:prstGeom prst="rect">
            <a:avLst/>
          </a:prstGeom>
          <a:noFill/>
        </p:spPr>
        <p:txBody>
          <a:bodyPr wrap="square" rtlCol="0">
            <a:spAutoFit/>
          </a:bodyPr>
          <a:lstStyle/>
          <a:p>
            <a:r>
              <a:rPr lang="en-US" sz="2800" dirty="0"/>
              <a:t>Oakland Ca. Mayor Jerry Brown</a:t>
            </a:r>
          </a:p>
          <a:p>
            <a:endParaRPr lang="en-US" dirty="0"/>
          </a:p>
        </p:txBody>
      </p:sp>
      <p:sp>
        <p:nvSpPr>
          <p:cNvPr id="6" name="TextBox 5">
            <a:extLst>
              <a:ext uri="{FF2B5EF4-FFF2-40B4-BE49-F238E27FC236}">
                <a16:creationId xmlns:a16="http://schemas.microsoft.com/office/drawing/2014/main" id="{F0AE58F7-7B7A-4C61-B364-A4879C91AEFE}"/>
              </a:ext>
            </a:extLst>
          </p:cNvPr>
          <p:cNvSpPr txBox="1"/>
          <p:nvPr/>
        </p:nvSpPr>
        <p:spPr>
          <a:xfrm>
            <a:off x="6096000" y="1366897"/>
            <a:ext cx="5549630" cy="800219"/>
          </a:xfrm>
          <a:prstGeom prst="rect">
            <a:avLst/>
          </a:prstGeom>
          <a:noFill/>
        </p:spPr>
        <p:txBody>
          <a:bodyPr wrap="square" rtlCol="0">
            <a:spAutoFit/>
          </a:bodyPr>
          <a:lstStyle/>
          <a:p>
            <a:r>
              <a:rPr lang="en-US" sz="2800" dirty="0"/>
              <a:t>Assembly Member Evita Arguedas</a:t>
            </a:r>
          </a:p>
          <a:p>
            <a:endParaRPr lang="en-US" dirty="0"/>
          </a:p>
        </p:txBody>
      </p:sp>
    </p:spTree>
    <p:extLst>
      <p:ext uri="{BB962C8B-B14F-4D97-AF65-F5344CB8AC3E}">
        <p14:creationId xmlns:p14="http://schemas.microsoft.com/office/powerpoint/2010/main" val="20942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228600" y="0"/>
            <a:ext cx="10515600" cy="1325563"/>
          </a:xfrm>
        </p:spPr>
        <p:txBody>
          <a:bodyPr/>
          <a:lstStyle/>
          <a:p>
            <a:r>
              <a:rPr lang="en-US" dirty="0"/>
              <a:t>Gift Rules</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512064" y="1109472"/>
            <a:ext cx="11451336" cy="5529707"/>
          </a:xfrm>
        </p:spPr>
        <p:txBody>
          <a:bodyPr>
            <a:normAutofit fontScale="92500" lnSpcReduction="10000"/>
          </a:bodyPr>
          <a:lstStyle/>
          <a:p>
            <a:pPr marL="0" indent="0">
              <a:spcAft>
                <a:spcPts val="1200"/>
              </a:spcAft>
              <a:buNone/>
            </a:pPr>
            <a:r>
              <a:rPr lang="en-US" dirty="0"/>
              <a:t>U.S. Senate: “Report all gifts received by you, your spouse, or your dependent children from any one source during the reporting period that aggregated more than $390 in value.”</a:t>
            </a:r>
          </a:p>
          <a:p>
            <a:pPr marL="0" indent="0">
              <a:buNone/>
            </a:pPr>
            <a:r>
              <a:rPr lang="en-US" dirty="0"/>
              <a:t>Exclude –</a:t>
            </a:r>
          </a:p>
          <a:p>
            <a:r>
              <a:rPr lang="en-US" dirty="0"/>
              <a:t>Anything received from a father, mother, son, daughter, brother, sister, uncles and aunts cousins, nephews, in-laws, step parents and children, spouse’s grandparents and a fiancé or fiancée </a:t>
            </a:r>
          </a:p>
          <a:p>
            <a:r>
              <a:rPr lang="en-US" dirty="0"/>
              <a:t>Bequests and other forms of inheritance;</a:t>
            </a:r>
          </a:p>
          <a:p>
            <a:r>
              <a:rPr lang="en-US" dirty="0"/>
              <a:t>Food and beverages not consumed in connection with a gift of overnight lodging;</a:t>
            </a:r>
          </a:p>
          <a:p>
            <a:r>
              <a:rPr lang="en-US" dirty="0"/>
              <a:t>Anything given to a spouse or dependent child totally independent of their relationship to you and without your knowledge and acquiescence;</a:t>
            </a:r>
          </a:p>
          <a:p>
            <a:r>
              <a:rPr lang="en-US" dirty="0"/>
              <a:t>Food, lodging, transportation, and entertainment provided by a government or by an individual, other than a registered lobbyist or foreign agent, at that person’s residence </a:t>
            </a:r>
          </a:p>
          <a:p>
            <a:pPr marL="0" indent="0">
              <a:buNone/>
            </a:pPr>
            <a:endParaRPr lang="en-US" dirty="0"/>
          </a:p>
        </p:txBody>
      </p:sp>
    </p:spTree>
    <p:extLst>
      <p:ext uri="{BB962C8B-B14F-4D97-AF65-F5344CB8AC3E}">
        <p14:creationId xmlns:p14="http://schemas.microsoft.com/office/powerpoint/2010/main" val="1751077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228600" y="0"/>
            <a:ext cx="10515600" cy="1325563"/>
          </a:xfrm>
        </p:spPr>
        <p:txBody>
          <a:bodyPr/>
          <a:lstStyle/>
          <a:p>
            <a:r>
              <a:rPr lang="en-US" dirty="0"/>
              <a:t>Discrimination</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512064" y="1325563"/>
            <a:ext cx="11451336" cy="4968233"/>
          </a:xfrm>
        </p:spPr>
        <p:txBody>
          <a:bodyPr>
            <a:normAutofit/>
          </a:bodyPr>
          <a:lstStyle/>
          <a:p>
            <a:pPr marL="0" indent="0">
              <a:spcAft>
                <a:spcPts val="1800"/>
              </a:spcAft>
              <a:buNone/>
            </a:pPr>
            <a:r>
              <a:rPr lang="en-US" dirty="0"/>
              <a:t>“</a:t>
            </a:r>
            <a:r>
              <a:rPr lang="en-US" sz="3200" dirty="0"/>
              <a:t>A Member . . . officer, or employee of the House may not discharge and may not refuse to hire an individual, or otherwise discriminate against an individual with respect to compensation, terms, conditions, or privileges of employment, because of the race, color, religion, sex . . . , sexual orientation, gender identity, disability, age, or national origin of such individual.”</a:t>
            </a:r>
          </a:p>
          <a:p>
            <a:pPr marL="0" indent="0">
              <a:buNone/>
            </a:pPr>
            <a:r>
              <a:rPr lang="en-US" sz="3200" dirty="0"/>
              <a:t>“A Member . . . officer, or employee of the House may not engage in unwelcome sexual advances or conduct towards another Member, Delegate, Resident Commissioner, officer, or employee of the House.”</a:t>
            </a:r>
          </a:p>
        </p:txBody>
      </p:sp>
      <p:sp>
        <p:nvSpPr>
          <p:cNvPr id="4" name="TextBox 3">
            <a:extLst>
              <a:ext uri="{FF2B5EF4-FFF2-40B4-BE49-F238E27FC236}">
                <a16:creationId xmlns:a16="http://schemas.microsoft.com/office/drawing/2014/main" id="{BE141B04-3092-4A60-A023-DF2731734C17}"/>
              </a:ext>
            </a:extLst>
          </p:cNvPr>
          <p:cNvSpPr txBox="1"/>
          <p:nvPr/>
        </p:nvSpPr>
        <p:spPr>
          <a:xfrm>
            <a:off x="3696511" y="6293796"/>
            <a:ext cx="8266889" cy="523220"/>
          </a:xfrm>
          <a:prstGeom prst="rect">
            <a:avLst/>
          </a:prstGeom>
          <a:noFill/>
        </p:spPr>
        <p:txBody>
          <a:bodyPr wrap="square" rtlCol="0">
            <a:spAutoFit/>
          </a:bodyPr>
          <a:lstStyle/>
          <a:p>
            <a:pPr algn="r"/>
            <a:r>
              <a:rPr lang="en-US" sz="2800" dirty="0"/>
              <a:t>U.S. House of Representatives, Code of Official Conduct</a:t>
            </a:r>
          </a:p>
        </p:txBody>
      </p:sp>
    </p:spTree>
    <p:extLst>
      <p:ext uri="{BB962C8B-B14F-4D97-AF65-F5344CB8AC3E}">
        <p14:creationId xmlns:p14="http://schemas.microsoft.com/office/powerpoint/2010/main" val="35981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4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34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400" fill="hold"/>
                                        <p:tgtEl>
                                          <p:spTgt spid="4"/>
                                        </p:tgtEl>
                                        <p:attrNameLst>
                                          <p:attrName>ppt_x</p:attrName>
                                        </p:attrNameLst>
                                      </p:cBhvr>
                                      <p:tavLst>
                                        <p:tav tm="0">
                                          <p:val>
                                            <p:strVal val="#ppt_x"/>
                                          </p:val>
                                        </p:tav>
                                        <p:tav tm="100000">
                                          <p:val>
                                            <p:strVal val="#ppt_x"/>
                                          </p:val>
                                        </p:tav>
                                      </p:tavLst>
                                    </p:anim>
                                    <p:anim calcmode="lin" valueType="num">
                                      <p:cBhvr additive="base">
                                        <p:cTn id="20" dur="24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8E0821B-A34D-4952-999E-9C358C290BBF}"/>
              </a:ext>
            </a:extLst>
          </p:cNvPr>
          <p:cNvPicPr>
            <a:picLocks noGrp="1" noChangeAspect="1"/>
          </p:cNvPicPr>
          <p:nvPr>
            <p:ph sz="half" idx="2"/>
          </p:nvPr>
        </p:nvPicPr>
        <p:blipFill>
          <a:blip r:embed="rId2"/>
          <a:stretch>
            <a:fillRect/>
          </a:stretch>
        </p:blipFill>
        <p:spPr>
          <a:xfrm>
            <a:off x="6629533" y="1987296"/>
            <a:ext cx="5169142" cy="4592003"/>
          </a:xfrm>
          <a:prstGeom prst="rect">
            <a:avLst/>
          </a:prstGeom>
        </p:spPr>
      </p:pic>
      <p:pic>
        <p:nvPicPr>
          <p:cNvPr id="6" name="Content Placeholder 5">
            <a:extLst>
              <a:ext uri="{FF2B5EF4-FFF2-40B4-BE49-F238E27FC236}">
                <a16:creationId xmlns:a16="http://schemas.microsoft.com/office/drawing/2014/main" id="{A1506064-82D3-4EBB-8A12-1BC9DE4FE16E}"/>
              </a:ext>
            </a:extLst>
          </p:cNvPr>
          <p:cNvPicPr>
            <a:picLocks noGrp="1" noChangeAspect="1"/>
          </p:cNvPicPr>
          <p:nvPr>
            <p:ph sz="half" idx="1"/>
          </p:nvPr>
        </p:nvPicPr>
        <p:blipFill>
          <a:blip r:embed="rId3"/>
          <a:stretch>
            <a:fillRect/>
          </a:stretch>
        </p:blipFill>
        <p:spPr>
          <a:xfrm>
            <a:off x="524256" y="2119693"/>
            <a:ext cx="5702808" cy="4592003"/>
          </a:xfrm>
          <a:prstGeom prst="rect">
            <a:avLst/>
          </a:prstGeom>
        </p:spPr>
      </p:pic>
      <p:sp>
        <p:nvSpPr>
          <p:cNvPr id="7" name="TextBox 6">
            <a:extLst>
              <a:ext uri="{FF2B5EF4-FFF2-40B4-BE49-F238E27FC236}">
                <a16:creationId xmlns:a16="http://schemas.microsoft.com/office/drawing/2014/main" id="{39A2401C-3C4B-48DF-B641-4F4336B00DFE}"/>
              </a:ext>
            </a:extLst>
          </p:cNvPr>
          <p:cNvSpPr txBox="1"/>
          <p:nvPr/>
        </p:nvSpPr>
        <p:spPr>
          <a:xfrm>
            <a:off x="280416" y="146304"/>
            <a:ext cx="10168128" cy="830997"/>
          </a:xfrm>
          <a:prstGeom prst="rect">
            <a:avLst/>
          </a:prstGeom>
          <a:noFill/>
        </p:spPr>
        <p:txBody>
          <a:bodyPr wrap="square" rtlCol="0">
            <a:spAutoFit/>
          </a:bodyPr>
          <a:lstStyle/>
          <a:p>
            <a:r>
              <a:rPr lang="en-US" sz="4800" dirty="0">
                <a:latin typeface="+mj-lt"/>
              </a:rPr>
              <a:t>Use government resources</a:t>
            </a:r>
          </a:p>
        </p:txBody>
      </p:sp>
      <p:sp>
        <p:nvSpPr>
          <p:cNvPr id="8" name="TextBox 7">
            <a:extLst>
              <a:ext uri="{FF2B5EF4-FFF2-40B4-BE49-F238E27FC236}">
                <a16:creationId xmlns:a16="http://schemas.microsoft.com/office/drawing/2014/main" id="{59F09002-D344-4682-B369-E70B07CBD51D}"/>
              </a:ext>
            </a:extLst>
          </p:cNvPr>
          <p:cNvSpPr txBox="1"/>
          <p:nvPr/>
        </p:nvSpPr>
        <p:spPr>
          <a:xfrm>
            <a:off x="524256" y="1304544"/>
            <a:ext cx="5486400" cy="646331"/>
          </a:xfrm>
          <a:prstGeom prst="rect">
            <a:avLst/>
          </a:prstGeom>
          <a:noFill/>
        </p:spPr>
        <p:txBody>
          <a:bodyPr wrap="square" rtlCol="0">
            <a:spAutoFit/>
          </a:bodyPr>
          <a:lstStyle/>
          <a:p>
            <a:pPr algn="ctr"/>
            <a:r>
              <a:rPr lang="en-US" sz="3600" dirty="0"/>
              <a:t>Allowances</a:t>
            </a:r>
          </a:p>
        </p:txBody>
      </p:sp>
      <p:sp>
        <p:nvSpPr>
          <p:cNvPr id="9" name="TextBox 8">
            <a:extLst>
              <a:ext uri="{FF2B5EF4-FFF2-40B4-BE49-F238E27FC236}">
                <a16:creationId xmlns:a16="http://schemas.microsoft.com/office/drawing/2014/main" id="{E8538608-A23B-4484-BDF2-EBCC92DD8233}"/>
              </a:ext>
            </a:extLst>
          </p:cNvPr>
          <p:cNvSpPr txBox="1"/>
          <p:nvPr/>
        </p:nvSpPr>
        <p:spPr>
          <a:xfrm>
            <a:off x="6096000" y="1340965"/>
            <a:ext cx="5486400" cy="646331"/>
          </a:xfrm>
          <a:prstGeom prst="rect">
            <a:avLst/>
          </a:prstGeom>
          <a:noFill/>
        </p:spPr>
        <p:txBody>
          <a:bodyPr wrap="square" rtlCol="0">
            <a:spAutoFit/>
          </a:bodyPr>
          <a:lstStyle/>
          <a:p>
            <a:pPr algn="ctr"/>
            <a:r>
              <a:rPr lang="en-US" sz="3600" dirty="0"/>
              <a:t>Employment </a:t>
            </a:r>
          </a:p>
        </p:txBody>
      </p:sp>
    </p:spTree>
    <p:extLst>
      <p:ext uri="{BB962C8B-B14F-4D97-AF65-F5344CB8AC3E}">
        <p14:creationId xmlns:p14="http://schemas.microsoft.com/office/powerpoint/2010/main" val="131038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ppt_x"/>
                                          </p:val>
                                        </p:tav>
                                        <p:tav tm="100000">
                                          <p:val>
                                            <p:strVal val="#ppt_x"/>
                                          </p:val>
                                        </p:tav>
                                      </p:tavLst>
                                    </p:anim>
                                    <p:anim calcmode="lin" valueType="num">
                                      <p:cBhvr additive="base">
                                        <p:cTn id="14"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ppt_x"/>
                                          </p:val>
                                        </p:tav>
                                        <p:tav tm="100000">
                                          <p:val>
                                            <p:strVal val="#ppt_x"/>
                                          </p:val>
                                        </p:tav>
                                      </p:tavLst>
                                    </p:anim>
                                    <p:anim calcmode="lin" valueType="num">
                                      <p:cBhvr additive="base">
                                        <p:cTn id="2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2000" fill="hold"/>
                                        <p:tgtEl>
                                          <p:spTgt spid="5"/>
                                        </p:tgtEl>
                                        <p:attrNameLst>
                                          <p:attrName>ppt_x</p:attrName>
                                        </p:attrNameLst>
                                      </p:cBhvr>
                                      <p:tavLst>
                                        <p:tav tm="0">
                                          <p:val>
                                            <p:strVal val="#ppt_x"/>
                                          </p:val>
                                        </p:tav>
                                        <p:tav tm="100000">
                                          <p:val>
                                            <p:strVal val="#ppt_x"/>
                                          </p:val>
                                        </p:tav>
                                      </p:tavLst>
                                    </p:anim>
                                    <p:anim calcmode="lin" valueType="num">
                                      <p:cBhvr additive="base">
                                        <p:cTn id="26"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753893" y="97277"/>
            <a:ext cx="10515600" cy="1325563"/>
          </a:xfrm>
        </p:spPr>
        <p:txBody>
          <a:bodyPr/>
          <a:lstStyle/>
          <a:p>
            <a:r>
              <a:rPr lang="en-US" dirty="0"/>
              <a:t>Floor Crossing</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1245140" y="2095322"/>
            <a:ext cx="10583696" cy="3703637"/>
          </a:xfrm>
        </p:spPr>
        <p:txBody>
          <a:bodyPr>
            <a:normAutofit/>
          </a:bodyPr>
          <a:lstStyle/>
          <a:p>
            <a:pPr marL="0" indent="0">
              <a:buNone/>
            </a:pPr>
            <a:r>
              <a:rPr lang="en-US" dirty="0"/>
              <a:t>“</a:t>
            </a:r>
            <a:r>
              <a:rPr lang="en-US" sz="3600" dirty="0"/>
              <a:t>A member of the House of Representatives shall also vacate his seat in the House . . . if, having been a candidate of a political party and elected to the House of Representatives as a candidate of that political party, he resigns from that political party or crosses the floor.”</a:t>
            </a:r>
          </a:p>
          <a:p>
            <a:pPr marL="0" indent="0">
              <a:buNone/>
            </a:pPr>
            <a:endParaRPr lang="en-US" dirty="0"/>
          </a:p>
          <a:p>
            <a:pPr marL="0" indent="0">
              <a:spcAft>
                <a:spcPts val="1800"/>
              </a:spcAft>
              <a:buNone/>
            </a:pPr>
            <a:endParaRPr lang="en-US" sz="3200" dirty="0"/>
          </a:p>
        </p:txBody>
      </p:sp>
      <p:sp>
        <p:nvSpPr>
          <p:cNvPr id="4" name="TextBox 3">
            <a:extLst>
              <a:ext uri="{FF2B5EF4-FFF2-40B4-BE49-F238E27FC236}">
                <a16:creationId xmlns:a16="http://schemas.microsoft.com/office/drawing/2014/main" id="{BE141B04-3092-4A60-A023-DF2731734C17}"/>
              </a:ext>
            </a:extLst>
          </p:cNvPr>
          <p:cNvSpPr txBox="1"/>
          <p:nvPr/>
        </p:nvSpPr>
        <p:spPr>
          <a:xfrm>
            <a:off x="4280172" y="5398850"/>
            <a:ext cx="7548664" cy="800219"/>
          </a:xfrm>
          <a:prstGeom prst="rect">
            <a:avLst/>
          </a:prstGeom>
          <a:noFill/>
        </p:spPr>
        <p:txBody>
          <a:bodyPr wrap="square" rtlCol="0">
            <a:spAutoFit/>
          </a:bodyPr>
          <a:lstStyle/>
          <a:p>
            <a:pPr algn="r"/>
            <a:r>
              <a:rPr lang="en-US" sz="2800" dirty="0"/>
              <a:t>Article 59, Constitution of Belize</a:t>
            </a:r>
          </a:p>
          <a:p>
            <a:pPr algn="r"/>
            <a:endParaRPr lang="en-US" dirty="0"/>
          </a:p>
        </p:txBody>
      </p:sp>
    </p:spTree>
    <p:extLst>
      <p:ext uri="{BB962C8B-B14F-4D97-AF65-F5344CB8AC3E}">
        <p14:creationId xmlns:p14="http://schemas.microsoft.com/office/powerpoint/2010/main" val="2462837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 name="Picture 1" descr="scan0001.jpg"/>
          <p:cNvPicPr>
            <a:picLocks noGrp="1" noChangeAspect="1"/>
          </p:cNvPicPr>
          <p:nvPr isPhoto="1"/>
        </p:nvPicPr>
        <p:blipFill>
          <a:blip r:embed="rId2" cstate="print">
            <a:lum/>
          </a:blip>
          <a:stretch>
            <a:fillRect/>
          </a:stretch>
        </p:blipFill>
        <p:spPr>
          <a:xfrm>
            <a:off x="1772529" y="769441"/>
            <a:ext cx="8750105" cy="6088559"/>
          </a:xfrm>
          <a:prstGeom prst="rect">
            <a:avLst/>
          </a:prstGeom>
          <a:noFill/>
          <a:ln>
            <a:noFill/>
          </a:ln>
        </p:spPr>
      </p:pic>
      <p:sp>
        <p:nvSpPr>
          <p:cNvPr id="3" name="TextBox 2"/>
          <p:cNvSpPr txBox="1"/>
          <p:nvPr/>
        </p:nvSpPr>
        <p:spPr>
          <a:xfrm>
            <a:off x="267286" y="0"/>
            <a:ext cx="9478108" cy="769441"/>
          </a:xfrm>
          <a:prstGeom prst="rect">
            <a:avLst/>
          </a:prstGeom>
          <a:noFill/>
        </p:spPr>
        <p:txBody>
          <a:bodyPr wrap="square" rtlCol="0">
            <a:spAutoFit/>
          </a:bodyPr>
          <a:lstStyle/>
          <a:p>
            <a:r>
              <a:rPr lang="en-US" sz="4400" dirty="0">
                <a:latin typeface="+mj-lt"/>
              </a:rPr>
              <a:t>Detailed Rules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2786-8FEE-48D4-8491-CFD41544821D}"/>
              </a:ext>
            </a:extLst>
          </p:cNvPr>
          <p:cNvSpPr>
            <a:spLocks noGrp="1"/>
          </p:cNvSpPr>
          <p:nvPr>
            <p:ph type="title"/>
          </p:nvPr>
        </p:nvSpPr>
        <p:spPr/>
        <p:txBody>
          <a:bodyPr/>
          <a:lstStyle/>
          <a:p>
            <a:r>
              <a:rPr lang="en-US" dirty="0"/>
              <a:t>Guides</a:t>
            </a:r>
          </a:p>
        </p:txBody>
      </p:sp>
      <p:pic>
        <p:nvPicPr>
          <p:cNvPr id="5" name="Content Placeholder 4">
            <a:extLst>
              <a:ext uri="{FF2B5EF4-FFF2-40B4-BE49-F238E27FC236}">
                <a16:creationId xmlns:a16="http://schemas.microsoft.com/office/drawing/2014/main" id="{18FBB2A9-A001-415A-9718-5AAABF26DF9D}"/>
              </a:ext>
            </a:extLst>
          </p:cNvPr>
          <p:cNvPicPr>
            <a:picLocks noGrp="1" noChangeAspect="1"/>
          </p:cNvPicPr>
          <p:nvPr>
            <p:ph sz="half" idx="1"/>
          </p:nvPr>
        </p:nvPicPr>
        <p:blipFill>
          <a:blip r:embed="rId2"/>
          <a:stretch>
            <a:fillRect/>
          </a:stretch>
        </p:blipFill>
        <p:spPr>
          <a:xfrm>
            <a:off x="994918" y="1825625"/>
            <a:ext cx="4868163" cy="4351338"/>
          </a:xfrm>
          <a:prstGeom prst="rect">
            <a:avLst/>
          </a:prstGeom>
        </p:spPr>
      </p:pic>
      <p:pic>
        <p:nvPicPr>
          <p:cNvPr id="6" name="Content Placeholder 5">
            <a:extLst>
              <a:ext uri="{FF2B5EF4-FFF2-40B4-BE49-F238E27FC236}">
                <a16:creationId xmlns:a16="http://schemas.microsoft.com/office/drawing/2014/main" id="{5A25352F-FD0C-4F48-97F1-26AADA095023}"/>
              </a:ext>
            </a:extLst>
          </p:cNvPr>
          <p:cNvPicPr>
            <a:picLocks noGrp="1" noChangeAspect="1"/>
          </p:cNvPicPr>
          <p:nvPr>
            <p:ph sz="half" idx="2"/>
          </p:nvPr>
        </p:nvPicPr>
        <p:blipFill>
          <a:blip r:embed="rId3"/>
          <a:stretch>
            <a:fillRect/>
          </a:stretch>
        </p:blipFill>
        <p:spPr>
          <a:xfrm>
            <a:off x="6257171" y="1825625"/>
            <a:ext cx="5011657" cy="4351338"/>
          </a:xfrm>
          <a:prstGeom prst="rect">
            <a:avLst/>
          </a:prstGeom>
        </p:spPr>
      </p:pic>
      <p:sp>
        <p:nvSpPr>
          <p:cNvPr id="7" name="TextBox 6">
            <a:extLst>
              <a:ext uri="{FF2B5EF4-FFF2-40B4-BE49-F238E27FC236}">
                <a16:creationId xmlns:a16="http://schemas.microsoft.com/office/drawing/2014/main" id="{79858C3C-290C-44CC-8936-5095E642E575}"/>
              </a:ext>
            </a:extLst>
          </p:cNvPr>
          <p:cNvSpPr txBox="1"/>
          <p:nvPr/>
        </p:nvSpPr>
        <p:spPr>
          <a:xfrm>
            <a:off x="4419600" y="6362700"/>
            <a:ext cx="1548256" cy="276999"/>
          </a:xfrm>
          <a:prstGeom prst="rect">
            <a:avLst/>
          </a:prstGeom>
          <a:noFill/>
        </p:spPr>
        <p:txBody>
          <a:bodyPr wrap="square" rtlCol="0">
            <a:spAutoFit/>
          </a:bodyPr>
          <a:lstStyle/>
          <a:p>
            <a:pPr algn="r"/>
            <a:r>
              <a:rPr lang="en-US" sz="1200" dirty="0"/>
              <a:t>283 pages</a:t>
            </a:r>
          </a:p>
        </p:txBody>
      </p:sp>
      <p:sp>
        <p:nvSpPr>
          <p:cNvPr id="8" name="TextBox 7">
            <a:extLst>
              <a:ext uri="{FF2B5EF4-FFF2-40B4-BE49-F238E27FC236}">
                <a16:creationId xmlns:a16="http://schemas.microsoft.com/office/drawing/2014/main" id="{ECD0BC93-562C-4595-97DD-CDB4013BE217}"/>
              </a:ext>
            </a:extLst>
          </p:cNvPr>
          <p:cNvSpPr txBox="1"/>
          <p:nvPr/>
        </p:nvSpPr>
        <p:spPr>
          <a:xfrm>
            <a:off x="10220325" y="6362700"/>
            <a:ext cx="1333500" cy="276999"/>
          </a:xfrm>
          <a:prstGeom prst="rect">
            <a:avLst/>
          </a:prstGeom>
          <a:noFill/>
        </p:spPr>
        <p:txBody>
          <a:bodyPr wrap="square" rtlCol="0">
            <a:spAutoFit/>
          </a:bodyPr>
          <a:lstStyle/>
          <a:p>
            <a:pPr algn="r"/>
            <a:r>
              <a:rPr lang="en-US" sz="1200" dirty="0"/>
              <a:t>456 pages</a:t>
            </a:r>
          </a:p>
        </p:txBody>
      </p:sp>
    </p:spTree>
    <p:extLst>
      <p:ext uri="{BB962C8B-B14F-4D97-AF65-F5344CB8AC3E}">
        <p14:creationId xmlns:p14="http://schemas.microsoft.com/office/powerpoint/2010/main" val="122242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2000" fill="hold"/>
                                        <p:tgtEl>
                                          <p:spTgt spid="8"/>
                                        </p:tgtEl>
                                        <p:attrNameLst>
                                          <p:attrName>ppt_x</p:attrName>
                                        </p:attrNameLst>
                                      </p:cBhvr>
                                      <p:tavLst>
                                        <p:tav tm="0">
                                          <p:val>
                                            <p:strVal val="0-#ppt_w/2"/>
                                          </p:val>
                                        </p:tav>
                                        <p:tav tm="100000">
                                          <p:val>
                                            <p:strVal val="#ppt_x"/>
                                          </p:val>
                                        </p:tav>
                                      </p:tavLst>
                                    </p:anim>
                                    <p:anim calcmode="lin" valueType="num">
                                      <p:cBhvr additive="base">
                                        <p:cTn id="14"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6F52-AC6D-4C13-B3F3-D2B3E684FF1E}"/>
              </a:ext>
            </a:extLst>
          </p:cNvPr>
          <p:cNvSpPr>
            <a:spLocks noGrp="1"/>
          </p:cNvSpPr>
          <p:nvPr>
            <p:ph type="title"/>
          </p:nvPr>
        </p:nvSpPr>
        <p:spPr>
          <a:xfrm>
            <a:off x="312906" y="306759"/>
            <a:ext cx="10515600" cy="1325563"/>
          </a:xfrm>
        </p:spPr>
        <p:txBody>
          <a:bodyPr/>
          <a:lstStyle/>
          <a:p>
            <a:r>
              <a:rPr lang="en-US" dirty="0"/>
              <a:t>Lobbying</a:t>
            </a:r>
          </a:p>
        </p:txBody>
      </p:sp>
      <p:sp>
        <p:nvSpPr>
          <p:cNvPr id="3" name="Content Placeholder 2">
            <a:extLst>
              <a:ext uri="{FF2B5EF4-FFF2-40B4-BE49-F238E27FC236}">
                <a16:creationId xmlns:a16="http://schemas.microsoft.com/office/drawing/2014/main" id="{0FD07D1A-C57E-48F9-A75E-6116488542F9}"/>
              </a:ext>
            </a:extLst>
          </p:cNvPr>
          <p:cNvSpPr>
            <a:spLocks noGrp="1"/>
          </p:cNvSpPr>
          <p:nvPr>
            <p:ph idx="1"/>
          </p:nvPr>
        </p:nvSpPr>
        <p:spPr>
          <a:xfrm>
            <a:off x="838200" y="1825624"/>
            <a:ext cx="10515600" cy="3884511"/>
          </a:xfrm>
        </p:spPr>
        <p:txBody>
          <a:bodyPr/>
          <a:lstStyle/>
          <a:p>
            <a:pPr marL="0" indent="0">
              <a:buNone/>
            </a:pPr>
            <a:r>
              <a:rPr lang="es-ES" sz="3600" dirty="0"/>
              <a:t>aquella gestión o actividad remunerada, ejercida por personas naturales o jurídicas, chilenas o extranjeras, que tiene por objeto promover, defender o representar cualquier interés particular, para influir en las decisiones que, en el ejercicio de sus funciones, deban adoptar los sujetos pasivos que se indican en los artículos 3º y 4º.</a:t>
            </a:r>
          </a:p>
        </p:txBody>
      </p:sp>
      <p:sp>
        <p:nvSpPr>
          <p:cNvPr id="4" name="TextBox 3">
            <a:extLst>
              <a:ext uri="{FF2B5EF4-FFF2-40B4-BE49-F238E27FC236}">
                <a16:creationId xmlns:a16="http://schemas.microsoft.com/office/drawing/2014/main" id="{29CAE01C-B96E-44E6-805B-494E515D0D38}"/>
              </a:ext>
            </a:extLst>
          </p:cNvPr>
          <p:cNvSpPr txBox="1"/>
          <p:nvPr/>
        </p:nvSpPr>
        <p:spPr>
          <a:xfrm>
            <a:off x="2655652" y="5875506"/>
            <a:ext cx="9134272" cy="830997"/>
          </a:xfrm>
          <a:prstGeom prst="rect">
            <a:avLst/>
          </a:prstGeom>
          <a:noFill/>
        </p:spPr>
        <p:txBody>
          <a:bodyPr wrap="square" rtlCol="0">
            <a:spAutoFit/>
          </a:bodyPr>
          <a:lstStyle/>
          <a:p>
            <a:pPr algn="r"/>
            <a:r>
              <a:rPr lang="es-ES" sz="2400" dirty="0"/>
              <a:t>Ley Núm. 20.730, Regula El Lobby Y Las Gestiones Que Representen Intereses Particulares Ante Las Autoridades y Funcionarios</a:t>
            </a:r>
            <a:endParaRPr lang="en-US" sz="2400" dirty="0"/>
          </a:p>
        </p:txBody>
      </p:sp>
    </p:spTree>
    <p:extLst>
      <p:ext uri="{BB962C8B-B14F-4D97-AF65-F5344CB8AC3E}">
        <p14:creationId xmlns:p14="http://schemas.microsoft.com/office/powerpoint/2010/main" val="149258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E412E-104D-40F0-9A85-5539B7E2251F}"/>
              </a:ext>
            </a:extLst>
          </p:cNvPr>
          <p:cNvSpPr>
            <a:spLocks noGrp="1"/>
          </p:cNvSpPr>
          <p:nvPr>
            <p:ph type="title"/>
          </p:nvPr>
        </p:nvSpPr>
        <p:spPr>
          <a:xfrm>
            <a:off x="322634" y="289718"/>
            <a:ext cx="10515600" cy="1325563"/>
          </a:xfrm>
        </p:spPr>
        <p:txBody>
          <a:bodyPr/>
          <a:lstStyle/>
          <a:p>
            <a:r>
              <a:rPr lang="en-US" dirty="0"/>
              <a:t>Lobbying Regulation: Principles</a:t>
            </a:r>
          </a:p>
        </p:txBody>
      </p:sp>
      <p:sp>
        <p:nvSpPr>
          <p:cNvPr id="3" name="Content Placeholder 2">
            <a:extLst>
              <a:ext uri="{FF2B5EF4-FFF2-40B4-BE49-F238E27FC236}">
                <a16:creationId xmlns:a16="http://schemas.microsoft.com/office/drawing/2014/main" id="{77ED8099-61CF-4AD7-B943-47D31C658C36}"/>
              </a:ext>
            </a:extLst>
          </p:cNvPr>
          <p:cNvSpPr>
            <a:spLocks noGrp="1"/>
          </p:cNvSpPr>
          <p:nvPr>
            <p:ph idx="1"/>
          </p:nvPr>
        </p:nvSpPr>
        <p:spPr>
          <a:xfrm>
            <a:off x="838200" y="1641289"/>
            <a:ext cx="10515600" cy="4079875"/>
          </a:xfrm>
        </p:spPr>
        <p:txBody>
          <a:bodyPr>
            <a:normAutofit/>
          </a:bodyPr>
          <a:lstStyle/>
          <a:p>
            <a:r>
              <a:rPr lang="en-US" sz="3600" dirty="0"/>
              <a:t>Transparency</a:t>
            </a:r>
          </a:p>
          <a:p>
            <a:pPr marL="457200" lvl="1" indent="0">
              <a:spcBef>
                <a:spcPts val="600"/>
              </a:spcBef>
              <a:spcAft>
                <a:spcPts val="1200"/>
              </a:spcAft>
              <a:buNone/>
            </a:pPr>
            <a:r>
              <a:rPr lang="en-US" sz="2800" dirty="0"/>
              <a:t>Disclose a) who lobbies and b) who is lobbied</a:t>
            </a:r>
            <a:endParaRPr lang="en-US" dirty="0"/>
          </a:p>
          <a:p>
            <a:r>
              <a:rPr lang="en-US" sz="3600" dirty="0"/>
              <a:t>Integrity</a:t>
            </a:r>
          </a:p>
          <a:p>
            <a:pPr marL="457200" lvl="1" indent="0">
              <a:spcBef>
                <a:spcPts val="600"/>
              </a:spcBef>
              <a:spcAft>
                <a:spcPts val="600"/>
              </a:spcAft>
              <a:buNone/>
            </a:pPr>
            <a:r>
              <a:rPr lang="en-US" sz="2800" dirty="0"/>
              <a:t>Ethics codes for lobbyists</a:t>
            </a:r>
          </a:p>
          <a:p>
            <a:pPr marL="457200" lvl="1" indent="0">
              <a:spcBef>
                <a:spcPts val="600"/>
              </a:spcBef>
              <a:spcAft>
                <a:spcPts val="600"/>
              </a:spcAft>
              <a:buNone/>
              <a:defRPr/>
            </a:pPr>
            <a:r>
              <a:rPr lang="en-US" sz="2800" dirty="0"/>
              <a:t>Cooling off period for legislators</a:t>
            </a:r>
            <a:endParaRPr lang="en-US" dirty="0"/>
          </a:p>
          <a:p>
            <a:r>
              <a:rPr lang="en-US" sz="3600" dirty="0"/>
              <a:t>Equality of access</a:t>
            </a:r>
          </a:p>
          <a:p>
            <a:pPr marL="457200" lvl="1" indent="0">
              <a:spcBef>
                <a:spcPts val="600"/>
              </a:spcBef>
              <a:spcAft>
                <a:spcPts val="600"/>
              </a:spcAft>
              <a:buNone/>
            </a:pPr>
            <a:r>
              <a:rPr lang="en-US" sz="2800" dirty="0"/>
              <a:t>Consultation/public participation mechanisms</a:t>
            </a:r>
          </a:p>
        </p:txBody>
      </p:sp>
      <p:sp>
        <p:nvSpPr>
          <p:cNvPr id="5" name="TextBox 4">
            <a:extLst>
              <a:ext uri="{FF2B5EF4-FFF2-40B4-BE49-F238E27FC236}">
                <a16:creationId xmlns:a16="http://schemas.microsoft.com/office/drawing/2014/main" id="{6A828024-348C-49CD-B7C8-0161D8B3CCB6}"/>
              </a:ext>
            </a:extLst>
          </p:cNvPr>
          <p:cNvSpPr txBox="1"/>
          <p:nvPr/>
        </p:nvSpPr>
        <p:spPr>
          <a:xfrm>
            <a:off x="4173166" y="6115844"/>
            <a:ext cx="7297366" cy="646331"/>
          </a:xfrm>
          <a:prstGeom prst="rect">
            <a:avLst/>
          </a:prstGeom>
          <a:noFill/>
        </p:spPr>
        <p:txBody>
          <a:bodyPr wrap="square" rtlCol="0">
            <a:spAutoFit/>
          </a:bodyPr>
          <a:lstStyle/>
          <a:p>
            <a:pPr algn="r"/>
            <a:r>
              <a:rPr lang="en-US" dirty="0"/>
              <a:t>Transparency International</a:t>
            </a:r>
            <a:r>
              <a:rPr lang="en-US" i="1" dirty="0"/>
              <a:t>, Lobbying in Europe: Hidden Influences, Privileged Access</a:t>
            </a:r>
            <a:r>
              <a:rPr lang="en-US" dirty="0"/>
              <a:t>,2015</a:t>
            </a:r>
          </a:p>
        </p:txBody>
      </p:sp>
      <p:sp>
        <p:nvSpPr>
          <p:cNvPr id="6" name="Action Button: Go Forward or Next 5">
            <a:hlinkClick r:id="rId2" action="ppaction://hlinksldjump" highlightClick="1"/>
            <a:extLst>
              <a:ext uri="{FF2B5EF4-FFF2-40B4-BE49-F238E27FC236}">
                <a16:creationId xmlns:a16="http://schemas.microsoft.com/office/drawing/2014/main" id="{CCF09CE5-5E23-444A-825B-A6ACB8AC82B0}"/>
              </a:ext>
            </a:extLst>
          </p:cNvPr>
          <p:cNvSpPr/>
          <p:nvPr/>
        </p:nvSpPr>
        <p:spPr>
          <a:xfrm>
            <a:off x="6308034" y="4267200"/>
            <a:ext cx="1298713" cy="307777"/>
          </a:xfrm>
          <a:prstGeom prst="actionButtonForwardNex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3645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B7EE8-F25D-45BC-BFA2-3F8ACDA5F0A9}"/>
              </a:ext>
            </a:extLst>
          </p:cNvPr>
          <p:cNvSpPr>
            <a:spLocks noGrp="1"/>
          </p:cNvSpPr>
          <p:nvPr>
            <p:ph type="title"/>
          </p:nvPr>
        </p:nvSpPr>
        <p:spPr>
          <a:xfrm>
            <a:off x="448056" y="340741"/>
            <a:ext cx="10515600" cy="1325563"/>
          </a:xfrm>
        </p:spPr>
        <p:txBody>
          <a:bodyPr/>
          <a:lstStyle/>
          <a:p>
            <a:r>
              <a:rPr lang="en-US" dirty="0"/>
              <a:t>Transparency: Who Lobbies</a:t>
            </a:r>
          </a:p>
        </p:txBody>
      </p:sp>
      <p:sp>
        <p:nvSpPr>
          <p:cNvPr id="3" name="Content Placeholder 2">
            <a:extLst>
              <a:ext uri="{FF2B5EF4-FFF2-40B4-BE49-F238E27FC236}">
                <a16:creationId xmlns:a16="http://schemas.microsoft.com/office/drawing/2014/main" id="{C9603B3F-D9DE-46E9-82D1-2C33A68AE576}"/>
              </a:ext>
            </a:extLst>
          </p:cNvPr>
          <p:cNvSpPr>
            <a:spLocks noGrp="1"/>
          </p:cNvSpPr>
          <p:nvPr>
            <p:ph idx="1"/>
          </p:nvPr>
        </p:nvSpPr>
        <p:spPr/>
        <p:txBody>
          <a:bodyPr/>
          <a:lstStyle/>
          <a:p>
            <a:r>
              <a:rPr lang="en-US" sz="3600" dirty="0"/>
              <a:t>European Union and U.S.</a:t>
            </a:r>
          </a:p>
          <a:p>
            <a:pPr lvl="1"/>
            <a:r>
              <a:rPr lang="en-US" sz="2800" dirty="0"/>
              <a:t>Organization name &amp; address</a:t>
            </a:r>
          </a:p>
          <a:p>
            <a:pPr lvl="1"/>
            <a:r>
              <a:rPr lang="en-US" sz="2800" dirty="0"/>
              <a:t>Individuals who lobby</a:t>
            </a:r>
          </a:p>
          <a:p>
            <a:pPr lvl="1"/>
            <a:r>
              <a:rPr lang="en-US" sz="2800" dirty="0"/>
              <a:t>Issues on which they lobby</a:t>
            </a:r>
          </a:p>
          <a:p>
            <a:r>
              <a:rPr lang="en-US" sz="3600" dirty="0"/>
              <a:t>U.S.</a:t>
            </a:r>
          </a:p>
          <a:p>
            <a:pPr lvl="1"/>
            <a:r>
              <a:rPr lang="en-US" sz="2800" dirty="0"/>
              <a:t>Clients</a:t>
            </a:r>
          </a:p>
          <a:p>
            <a:pPr lvl="1"/>
            <a:r>
              <a:rPr lang="en-US" sz="2800" dirty="0"/>
              <a:t>Affiliated organizations</a:t>
            </a:r>
          </a:p>
          <a:p>
            <a:pPr lvl="1"/>
            <a:r>
              <a:rPr lang="en-US" sz="2800" dirty="0"/>
              <a:t>Political contributions</a:t>
            </a:r>
          </a:p>
        </p:txBody>
      </p:sp>
    </p:spTree>
    <p:extLst>
      <p:ext uri="{BB962C8B-B14F-4D97-AF65-F5344CB8AC3E}">
        <p14:creationId xmlns:p14="http://schemas.microsoft.com/office/powerpoint/2010/main" val="206782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3">
                                            <p:txEl>
                                              <p:pRg st="5" end="5"/>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2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0"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5D05-2D0A-43BB-B2C2-12ADDD0C0D99}"/>
              </a:ext>
            </a:extLst>
          </p:cNvPr>
          <p:cNvSpPr>
            <a:spLocks noGrp="1"/>
          </p:cNvSpPr>
          <p:nvPr>
            <p:ph type="title"/>
          </p:nvPr>
        </p:nvSpPr>
        <p:spPr>
          <a:xfrm>
            <a:off x="423672" y="170053"/>
            <a:ext cx="10515600" cy="1325563"/>
          </a:xfrm>
        </p:spPr>
        <p:txBody>
          <a:bodyPr/>
          <a:lstStyle/>
          <a:p>
            <a:r>
              <a:rPr lang="en-US" dirty="0"/>
              <a:t>Transparency: Lobbyist Registration</a:t>
            </a:r>
          </a:p>
        </p:txBody>
      </p:sp>
      <p:pic>
        <p:nvPicPr>
          <p:cNvPr id="5" name="Content Placeholder 4">
            <a:extLst>
              <a:ext uri="{FF2B5EF4-FFF2-40B4-BE49-F238E27FC236}">
                <a16:creationId xmlns:a16="http://schemas.microsoft.com/office/drawing/2014/main" id="{94DC3847-AC11-4A82-B7B7-546BFDC6A316}"/>
              </a:ext>
            </a:extLst>
          </p:cNvPr>
          <p:cNvPicPr>
            <a:picLocks noGrp="1" noChangeAspect="1"/>
          </p:cNvPicPr>
          <p:nvPr>
            <p:ph sz="half" idx="1"/>
          </p:nvPr>
        </p:nvPicPr>
        <p:blipFill>
          <a:blip r:embed="rId2"/>
          <a:stretch>
            <a:fillRect/>
          </a:stretch>
        </p:blipFill>
        <p:spPr>
          <a:xfrm>
            <a:off x="838200" y="1825626"/>
            <a:ext cx="5181600" cy="4516808"/>
          </a:xfrm>
          <a:prstGeom prst="rect">
            <a:avLst/>
          </a:prstGeom>
        </p:spPr>
      </p:pic>
      <p:pic>
        <p:nvPicPr>
          <p:cNvPr id="6" name="Content Placeholder 5">
            <a:extLst>
              <a:ext uri="{FF2B5EF4-FFF2-40B4-BE49-F238E27FC236}">
                <a16:creationId xmlns:a16="http://schemas.microsoft.com/office/drawing/2014/main" id="{D4C24B0E-0C3B-4083-A470-3D4629D0E13B}"/>
              </a:ext>
            </a:extLst>
          </p:cNvPr>
          <p:cNvPicPr>
            <a:picLocks noGrp="1" noChangeAspect="1"/>
          </p:cNvPicPr>
          <p:nvPr>
            <p:ph sz="half" idx="2"/>
          </p:nvPr>
        </p:nvPicPr>
        <p:blipFill>
          <a:blip r:embed="rId3"/>
          <a:stretch>
            <a:fillRect/>
          </a:stretch>
        </p:blipFill>
        <p:spPr>
          <a:xfrm>
            <a:off x="6172200" y="1825626"/>
            <a:ext cx="5181600" cy="4516808"/>
          </a:xfrm>
          <a:prstGeom prst="rect">
            <a:avLst/>
          </a:prstGeom>
        </p:spPr>
      </p:pic>
      <p:sp>
        <p:nvSpPr>
          <p:cNvPr id="7" name="Oval 6">
            <a:extLst>
              <a:ext uri="{FF2B5EF4-FFF2-40B4-BE49-F238E27FC236}">
                <a16:creationId xmlns:a16="http://schemas.microsoft.com/office/drawing/2014/main" id="{48724A47-52D6-4451-B246-2C8856E52BEB}"/>
              </a:ext>
            </a:extLst>
          </p:cNvPr>
          <p:cNvSpPr/>
          <p:nvPr/>
        </p:nvSpPr>
        <p:spPr>
          <a:xfrm>
            <a:off x="6172200" y="5729591"/>
            <a:ext cx="4382311" cy="76328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14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9BF6-E8FE-4351-BE8B-F8DB68478B89}"/>
              </a:ext>
            </a:extLst>
          </p:cNvPr>
          <p:cNvSpPr>
            <a:spLocks noGrp="1"/>
          </p:cNvSpPr>
          <p:nvPr>
            <p:ph type="title"/>
          </p:nvPr>
        </p:nvSpPr>
        <p:spPr>
          <a:xfrm>
            <a:off x="289560" y="121285"/>
            <a:ext cx="10515600" cy="1325563"/>
          </a:xfrm>
        </p:spPr>
        <p:txBody>
          <a:bodyPr/>
          <a:lstStyle/>
          <a:p>
            <a:r>
              <a:rPr lang="en-US" dirty="0"/>
              <a:t>Transparency: Who is Lobbied</a:t>
            </a:r>
          </a:p>
        </p:txBody>
      </p:sp>
      <p:sp>
        <p:nvSpPr>
          <p:cNvPr id="3" name="Content Placeholder 2">
            <a:extLst>
              <a:ext uri="{FF2B5EF4-FFF2-40B4-BE49-F238E27FC236}">
                <a16:creationId xmlns:a16="http://schemas.microsoft.com/office/drawing/2014/main" id="{1EC2D16B-812D-4B90-A5AC-1AAA49D9C520}"/>
              </a:ext>
            </a:extLst>
          </p:cNvPr>
          <p:cNvSpPr>
            <a:spLocks noGrp="1"/>
          </p:cNvSpPr>
          <p:nvPr>
            <p:ph idx="1"/>
          </p:nvPr>
        </p:nvSpPr>
        <p:spPr>
          <a:xfrm>
            <a:off x="838200" y="1446848"/>
            <a:ext cx="10744200" cy="5063680"/>
          </a:xfrm>
        </p:spPr>
        <p:txBody>
          <a:bodyPr>
            <a:noAutofit/>
          </a:bodyPr>
          <a:lstStyle/>
          <a:p>
            <a:pPr marL="0" indent="0">
              <a:buNone/>
            </a:pPr>
            <a:r>
              <a:rPr lang="es-ES" sz="3200" dirty="0"/>
              <a:t>Art. 7: Dos registros, cada uno a cargo de las respectivas Comisiones de Ética y Transparencia Parlamentaria, en los que deberá incorporarse la información por los sujetos pasivos señalados en el numeral 5) del artículo 4º</a:t>
            </a:r>
          </a:p>
          <a:p>
            <a:pPr marL="0" indent="0">
              <a:buNone/>
            </a:pPr>
            <a:r>
              <a:rPr lang="es-ES" sz="3200" dirty="0"/>
              <a:t>Art. 4(5): En el Congreso Nacional: los diputados, los senadores, el Secretario General y el Prosecretario de la Cámara de Diputados, el Secretario General y el Prosecretario Tesorero del Senado, y los asesores legislativos que indique anualmente cada parlamentario, en la forma y con el procedimiento que determine la Comisión de Ética y Transparencia Parlamentaria que corresponda</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5065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9BF6-E8FE-4351-BE8B-F8DB68478B89}"/>
              </a:ext>
            </a:extLst>
          </p:cNvPr>
          <p:cNvSpPr>
            <a:spLocks noGrp="1"/>
          </p:cNvSpPr>
          <p:nvPr>
            <p:ph type="title"/>
          </p:nvPr>
        </p:nvSpPr>
        <p:spPr>
          <a:xfrm>
            <a:off x="289560" y="121285"/>
            <a:ext cx="10515600" cy="1325563"/>
          </a:xfrm>
        </p:spPr>
        <p:txBody>
          <a:bodyPr/>
          <a:lstStyle/>
          <a:p>
            <a:r>
              <a:rPr lang="en-US" dirty="0"/>
              <a:t>Transparency: Details of Lobbying</a:t>
            </a:r>
          </a:p>
        </p:txBody>
      </p:sp>
      <p:sp>
        <p:nvSpPr>
          <p:cNvPr id="3" name="Content Placeholder 2">
            <a:extLst>
              <a:ext uri="{FF2B5EF4-FFF2-40B4-BE49-F238E27FC236}">
                <a16:creationId xmlns:a16="http://schemas.microsoft.com/office/drawing/2014/main" id="{1EC2D16B-812D-4B90-A5AC-1AAA49D9C520}"/>
              </a:ext>
            </a:extLst>
          </p:cNvPr>
          <p:cNvSpPr>
            <a:spLocks noGrp="1"/>
          </p:cNvSpPr>
          <p:nvPr>
            <p:ph idx="1"/>
          </p:nvPr>
        </p:nvSpPr>
        <p:spPr>
          <a:xfrm>
            <a:off x="658368" y="1446848"/>
            <a:ext cx="11244072" cy="5063680"/>
          </a:xfrm>
        </p:spPr>
        <p:txBody>
          <a:bodyPr>
            <a:noAutofit/>
          </a:bodyPr>
          <a:lstStyle/>
          <a:p>
            <a:pPr marL="0" indent="0">
              <a:buNone/>
            </a:pPr>
            <a:r>
              <a:rPr lang="en-US" sz="3450" dirty="0"/>
              <a:t>Las audiencias y </a:t>
            </a:r>
            <a:r>
              <a:rPr lang="en-US" sz="3450" dirty="0" err="1"/>
              <a:t>reuniones</a:t>
            </a:r>
            <a:r>
              <a:rPr lang="en-US" sz="3450" dirty="0"/>
              <a:t> </a:t>
            </a:r>
            <a:r>
              <a:rPr lang="en-US" sz="3450" dirty="0" err="1"/>
              <a:t>sostenidas</a:t>
            </a:r>
            <a:r>
              <a:rPr lang="en-US" sz="3450" dirty="0"/>
              <a:t> y que </a:t>
            </a:r>
            <a:r>
              <a:rPr lang="en-US" sz="3450" dirty="0" err="1"/>
              <a:t>tengan</a:t>
            </a:r>
            <a:r>
              <a:rPr lang="en-US" sz="3450" dirty="0"/>
              <a:t> por </a:t>
            </a:r>
            <a:r>
              <a:rPr lang="en-US" sz="3450" dirty="0" err="1"/>
              <a:t>objeto</a:t>
            </a:r>
            <a:r>
              <a:rPr lang="en-US" sz="3450" dirty="0"/>
              <a:t> el lobby o la </a:t>
            </a:r>
            <a:r>
              <a:rPr lang="en-US" sz="3450" dirty="0" err="1"/>
              <a:t>gestión</a:t>
            </a:r>
            <a:r>
              <a:rPr lang="en-US" sz="3450" dirty="0"/>
              <a:t> de </a:t>
            </a:r>
            <a:r>
              <a:rPr lang="en-US" sz="3450" dirty="0" err="1"/>
              <a:t>intereses</a:t>
            </a:r>
            <a:r>
              <a:rPr lang="en-US" sz="3450" dirty="0"/>
              <a:t> </a:t>
            </a:r>
            <a:r>
              <a:rPr lang="en-US" sz="3450" dirty="0" err="1"/>
              <a:t>particulares</a:t>
            </a:r>
            <a:r>
              <a:rPr lang="en-US" sz="3450" dirty="0"/>
              <a:t> </a:t>
            </a:r>
            <a:r>
              <a:rPr lang="en-US" sz="3450" dirty="0" err="1"/>
              <a:t>respecto</a:t>
            </a:r>
            <a:r>
              <a:rPr lang="en-US" sz="3450" dirty="0"/>
              <a:t> de las </a:t>
            </a:r>
            <a:r>
              <a:rPr lang="en-US" sz="3450" dirty="0" err="1"/>
              <a:t>decisiones</a:t>
            </a:r>
            <a:r>
              <a:rPr lang="en-US" sz="3450" dirty="0"/>
              <a:t> que se </a:t>
            </a:r>
            <a:r>
              <a:rPr lang="en-US" sz="3450" dirty="0" err="1"/>
              <a:t>señalan</a:t>
            </a:r>
            <a:r>
              <a:rPr lang="en-US" sz="3450" dirty="0"/>
              <a:t> </a:t>
            </a:r>
            <a:r>
              <a:rPr lang="en-US" sz="3450" dirty="0" err="1"/>
              <a:t>en</a:t>
            </a:r>
            <a:r>
              <a:rPr lang="en-US" sz="3450" dirty="0"/>
              <a:t> el </a:t>
            </a:r>
            <a:r>
              <a:rPr lang="en-US" sz="3450" dirty="0" err="1"/>
              <a:t>artículo</a:t>
            </a:r>
            <a:r>
              <a:rPr lang="en-US" sz="3450" dirty="0"/>
              <a:t> 5º. </a:t>
            </a:r>
            <a:r>
              <a:rPr lang="en-US" sz="3450" dirty="0" err="1"/>
              <a:t>En</a:t>
            </a:r>
            <a:r>
              <a:rPr lang="en-US" sz="3450" dirty="0"/>
              <a:t> </a:t>
            </a:r>
            <a:r>
              <a:rPr lang="en-US" sz="3450" dirty="0" err="1"/>
              <a:t>dichos</a:t>
            </a:r>
            <a:r>
              <a:rPr lang="en-US" sz="3450" dirty="0"/>
              <a:t> </a:t>
            </a:r>
            <a:r>
              <a:rPr lang="en-US" sz="3450" dirty="0" err="1"/>
              <a:t>registros</a:t>
            </a:r>
            <a:r>
              <a:rPr lang="en-US" sz="3450" dirty="0"/>
              <a:t> se </a:t>
            </a:r>
            <a:r>
              <a:rPr lang="en-US" sz="3450" dirty="0" err="1"/>
              <a:t>deberá</a:t>
            </a:r>
            <a:r>
              <a:rPr lang="en-US" sz="3450" dirty="0"/>
              <a:t> </a:t>
            </a:r>
            <a:r>
              <a:rPr lang="en-US" sz="3450" dirty="0" err="1"/>
              <a:t>indicar</a:t>
            </a:r>
            <a:r>
              <a:rPr lang="en-US" sz="3450" dirty="0"/>
              <a:t>, </a:t>
            </a:r>
            <a:r>
              <a:rPr lang="en-US" sz="3450" dirty="0" err="1"/>
              <a:t>en</a:t>
            </a:r>
            <a:r>
              <a:rPr lang="en-US" sz="3450" dirty="0"/>
              <a:t> particular, la persona [</a:t>
            </a:r>
            <a:r>
              <a:rPr lang="en-US" sz="3450" dirty="0" err="1"/>
              <a:t>ou</a:t>
            </a:r>
            <a:r>
              <a:rPr lang="en-US" sz="3450" dirty="0"/>
              <a:t>] </a:t>
            </a:r>
            <a:r>
              <a:rPr lang="en-US" sz="3450" dirty="0" err="1"/>
              <a:t>organización</a:t>
            </a:r>
            <a:r>
              <a:rPr lang="en-US" sz="3450" dirty="0"/>
              <a:t> con </a:t>
            </a:r>
            <a:r>
              <a:rPr lang="en-US" sz="3450" dirty="0" err="1"/>
              <a:t>quien</a:t>
            </a:r>
            <a:r>
              <a:rPr lang="en-US" sz="3450" dirty="0"/>
              <a:t> se </a:t>
            </a:r>
            <a:r>
              <a:rPr lang="en-US" sz="3450" dirty="0" err="1"/>
              <a:t>sostuvo</a:t>
            </a:r>
            <a:r>
              <a:rPr lang="en-US" sz="3450" dirty="0"/>
              <a:t> la audiencia o </a:t>
            </a:r>
            <a:r>
              <a:rPr lang="en-US" sz="3450" dirty="0" err="1"/>
              <a:t>reunión</a:t>
            </a:r>
            <a:r>
              <a:rPr lang="en-US" sz="3450" dirty="0"/>
              <a:t>, a </a:t>
            </a:r>
            <a:r>
              <a:rPr lang="en-US" sz="3450" dirty="0" err="1"/>
              <a:t>nombre</a:t>
            </a:r>
            <a:r>
              <a:rPr lang="en-US" sz="3450" dirty="0"/>
              <a:t> de </a:t>
            </a:r>
            <a:r>
              <a:rPr lang="en-US" sz="3450" dirty="0" err="1"/>
              <a:t>quién</a:t>
            </a:r>
            <a:r>
              <a:rPr lang="en-US" sz="3450" dirty="0"/>
              <a:t> se </a:t>
            </a:r>
            <a:r>
              <a:rPr lang="en-US" sz="3450" dirty="0" err="1"/>
              <a:t>gestionan</a:t>
            </a:r>
            <a:r>
              <a:rPr lang="en-US" sz="3450" dirty="0"/>
              <a:t> </a:t>
            </a:r>
            <a:r>
              <a:rPr lang="en-US" sz="3450" dirty="0" err="1"/>
              <a:t>dichos</a:t>
            </a:r>
            <a:r>
              <a:rPr lang="en-US" sz="3450" dirty="0"/>
              <a:t> </a:t>
            </a:r>
            <a:r>
              <a:rPr lang="en-US" sz="3450" dirty="0" err="1"/>
              <a:t>intereses</a:t>
            </a:r>
            <a:r>
              <a:rPr lang="en-US" sz="3450" dirty="0"/>
              <a:t> </a:t>
            </a:r>
            <a:r>
              <a:rPr lang="en-US" sz="3450" dirty="0" err="1"/>
              <a:t>particulares</a:t>
            </a:r>
            <a:r>
              <a:rPr lang="en-US" sz="3450" dirty="0"/>
              <a:t>, la </a:t>
            </a:r>
            <a:r>
              <a:rPr lang="en-US" sz="3450" dirty="0" err="1"/>
              <a:t>individualización</a:t>
            </a:r>
            <a:r>
              <a:rPr lang="en-US" sz="3450" dirty="0"/>
              <a:t> de los </a:t>
            </a:r>
            <a:r>
              <a:rPr lang="en-US" sz="3450" dirty="0" err="1"/>
              <a:t>asistentes</a:t>
            </a:r>
            <a:r>
              <a:rPr lang="en-US" sz="3450" dirty="0"/>
              <a:t> o personas </a:t>
            </a:r>
            <a:r>
              <a:rPr lang="en-US" sz="3450" dirty="0" err="1"/>
              <a:t>presentes</a:t>
            </a:r>
            <a:r>
              <a:rPr lang="en-US" sz="3450" dirty="0"/>
              <a:t> </a:t>
            </a:r>
            <a:r>
              <a:rPr lang="en-US" sz="3450" dirty="0" err="1"/>
              <a:t>en</a:t>
            </a:r>
            <a:r>
              <a:rPr lang="en-US" sz="3450" dirty="0"/>
              <a:t> la </a:t>
            </a:r>
            <a:r>
              <a:rPr lang="en-US" sz="3450" dirty="0" err="1"/>
              <a:t>respectiva</a:t>
            </a:r>
            <a:r>
              <a:rPr lang="en-US" sz="3450" dirty="0"/>
              <a:t> audiencia o </a:t>
            </a:r>
            <a:r>
              <a:rPr lang="en-US" sz="3450" dirty="0" err="1"/>
              <a:t>reunión</a:t>
            </a:r>
            <a:r>
              <a:rPr lang="en-US" sz="3450" dirty="0"/>
              <a:t>, </a:t>
            </a:r>
            <a:r>
              <a:rPr lang="en-US" sz="3450" dirty="0" err="1"/>
              <a:t>si</a:t>
            </a:r>
            <a:r>
              <a:rPr lang="en-US" sz="3450" dirty="0"/>
              <a:t> se </a:t>
            </a:r>
            <a:r>
              <a:rPr lang="en-US" sz="3450" dirty="0" err="1"/>
              <a:t>percibe</a:t>
            </a:r>
            <a:r>
              <a:rPr lang="en-US" sz="3450" dirty="0"/>
              <a:t> una </a:t>
            </a:r>
            <a:r>
              <a:rPr lang="en-US" sz="3450" dirty="0" err="1"/>
              <a:t>remuneración</a:t>
            </a:r>
            <a:r>
              <a:rPr lang="en-US" sz="3450" dirty="0"/>
              <a:t> por </a:t>
            </a:r>
            <a:r>
              <a:rPr lang="en-US" sz="3450" dirty="0" err="1"/>
              <a:t>dichas</a:t>
            </a:r>
            <a:r>
              <a:rPr lang="en-US" sz="3450" dirty="0"/>
              <a:t> </a:t>
            </a:r>
            <a:r>
              <a:rPr lang="en-US" sz="3450" dirty="0" err="1"/>
              <a:t>gestiones</a:t>
            </a:r>
            <a:r>
              <a:rPr lang="en-US" sz="3450" dirty="0"/>
              <a:t>, el </a:t>
            </a:r>
            <a:r>
              <a:rPr lang="en-US" sz="3450" dirty="0" err="1"/>
              <a:t>lugar</a:t>
            </a:r>
            <a:r>
              <a:rPr lang="en-US" sz="3450" dirty="0"/>
              <a:t> y </a:t>
            </a:r>
            <a:r>
              <a:rPr lang="en-US" sz="3450" dirty="0" err="1"/>
              <a:t>fecha</a:t>
            </a:r>
            <a:r>
              <a:rPr lang="en-US" sz="3450" dirty="0"/>
              <a:t> de </a:t>
            </a:r>
            <a:r>
              <a:rPr lang="en-US" sz="3450" dirty="0" err="1"/>
              <a:t>su</a:t>
            </a:r>
            <a:r>
              <a:rPr lang="en-US" sz="3450" dirty="0"/>
              <a:t> </a:t>
            </a:r>
            <a:r>
              <a:rPr lang="en-US" sz="3450" dirty="0" err="1"/>
              <a:t>realización</a:t>
            </a:r>
            <a:r>
              <a:rPr lang="en-US" sz="3450" dirty="0"/>
              <a:t> y la </a:t>
            </a:r>
            <a:r>
              <a:rPr lang="en-US" sz="3450" dirty="0" err="1"/>
              <a:t>materia</a:t>
            </a:r>
            <a:r>
              <a:rPr lang="en-US" sz="3450" dirty="0"/>
              <a:t> </a:t>
            </a:r>
            <a:r>
              <a:rPr lang="en-US" sz="3450" dirty="0" err="1"/>
              <a:t>específica</a:t>
            </a:r>
            <a:r>
              <a:rPr lang="en-US" sz="3450" dirty="0"/>
              <a:t> </a:t>
            </a:r>
            <a:r>
              <a:rPr lang="en-US" sz="3450" dirty="0" err="1"/>
              <a:t>tratada</a:t>
            </a:r>
            <a:r>
              <a:rPr lang="en-US" sz="3300" dirty="0"/>
              <a:t>. </a:t>
            </a:r>
          </a:p>
        </p:txBody>
      </p:sp>
    </p:spTree>
    <p:extLst>
      <p:ext uri="{BB962C8B-B14F-4D97-AF65-F5344CB8AC3E}">
        <p14:creationId xmlns:p14="http://schemas.microsoft.com/office/powerpoint/2010/main" val="542251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C42E-B988-4A1F-912B-02A379399E61}"/>
              </a:ext>
            </a:extLst>
          </p:cNvPr>
          <p:cNvSpPr>
            <a:spLocks noGrp="1"/>
          </p:cNvSpPr>
          <p:nvPr>
            <p:ph type="title"/>
          </p:nvPr>
        </p:nvSpPr>
        <p:spPr>
          <a:xfrm>
            <a:off x="45720" y="218821"/>
            <a:ext cx="966216" cy="6218555"/>
          </a:xfrm>
        </p:spPr>
        <p:txBody>
          <a:bodyPr vert="vert270"/>
          <a:lstStyle/>
          <a:p>
            <a:endParaRPr lang="en-US" dirty="0"/>
          </a:p>
        </p:txBody>
      </p:sp>
      <p:pic>
        <p:nvPicPr>
          <p:cNvPr id="4" name="Picture 3">
            <a:extLst>
              <a:ext uri="{FF2B5EF4-FFF2-40B4-BE49-F238E27FC236}">
                <a16:creationId xmlns:a16="http://schemas.microsoft.com/office/drawing/2014/main" id="{BA8D3444-5B07-44B4-AE28-6D9AEAC98152}"/>
              </a:ext>
            </a:extLst>
          </p:cNvPr>
          <p:cNvPicPr>
            <a:picLocks noChangeAspect="1"/>
          </p:cNvPicPr>
          <p:nvPr/>
        </p:nvPicPr>
        <p:blipFill>
          <a:blip r:embed="rId2"/>
          <a:stretch>
            <a:fillRect/>
          </a:stretch>
        </p:blipFill>
        <p:spPr>
          <a:xfrm>
            <a:off x="1188339" y="57531"/>
            <a:ext cx="10677525" cy="6715125"/>
          </a:xfrm>
          <a:prstGeom prst="rect">
            <a:avLst/>
          </a:prstGeom>
        </p:spPr>
      </p:pic>
    </p:spTree>
    <p:extLst>
      <p:ext uri="{BB962C8B-B14F-4D97-AF65-F5344CB8AC3E}">
        <p14:creationId xmlns:p14="http://schemas.microsoft.com/office/powerpoint/2010/main" val="536824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C42E-B988-4A1F-912B-02A379399E61}"/>
              </a:ext>
            </a:extLst>
          </p:cNvPr>
          <p:cNvSpPr>
            <a:spLocks noGrp="1"/>
          </p:cNvSpPr>
          <p:nvPr>
            <p:ph type="title"/>
          </p:nvPr>
        </p:nvSpPr>
        <p:spPr>
          <a:xfrm>
            <a:off x="45720" y="218821"/>
            <a:ext cx="966216" cy="6218555"/>
          </a:xfrm>
        </p:spPr>
        <p:txBody>
          <a:bodyPr vert="vert270"/>
          <a:lstStyle/>
          <a:p>
            <a:endParaRPr lang="en-US" dirty="0"/>
          </a:p>
        </p:txBody>
      </p:sp>
      <p:pic>
        <p:nvPicPr>
          <p:cNvPr id="3" name="Picture 2">
            <a:extLst>
              <a:ext uri="{FF2B5EF4-FFF2-40B4-BE49-F238E27FC236}">
                <a16:creationId xmlns:a16="http://schemas.microsoft.com/office/drawing/2014/main" id="{A33B00B6-429F-4291-B61F-26A0CE5340DF}"/>
              </a:ext>
            </a:extLst>
          </p:cNvPr>
          <p:cNvPicPr>
            <a:picLocks noChangeAspect="1"/>
          </p:cNvPicPr>
          <p:nvPr/>
        </p:nvPicPr>
        <p:blipFill>
          <a:blip r:embed="rId2"/>
          <a:stretch>
            <a:fillRect/>
          </a:stretch>
        </p:blipFill>
        <p:spPr>
          <a:xfrm>
            <a:off x="1665269" y="0"/>
            <a:ext cx="8861461" cy="6858000"/>
          </a:xfrm>
          <a:prstGeom prst="rect">
            <a:avLst/>
          </a:prstGeom>
        </p:spPr>
      </p:pic>
    </p:spTree>
    <p:extLst>
      <p:ext uri="{BB962C8B-B14F-4D97-AF65-F5344CB8AC3E}">
        <p14:creationId xmlns:p14="http://schemas.microsoft.com/office/powerpoint/2010/main" val="719754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3520-F8CA-4B7F-A1CB-F919F4F0F090}"/>
              </a:ext>
            </a:extLst>
          </p:cNvPr>
          <p:cNvSpPr>
            <a:spLocks noGrp="1"/>
          </p:cNvSpPr>
          <p:nvPr>
            <p:ph type="title"/>
          </p:nvPr>
        </p:nvSpPr>
        <p:spPr>
          <a:xfrm>
            <a:off x="215630" y="194554"/>
            <a:ext cx="1224064" cy="6186792"/>
          </a:xfrm>
        </p:spPr>
        <p:txBody>
          <a:bodyPr vert="vert270">
            <a:normAutofit fontScale="90000"/>
          </a:bodyPr>
          <a:lstStyle/>
          <a:p>
            <a:r>
              <a:rPr lang="en-US" dirty="0"/>
              <a:t>Lobbyist and </a:t>
            </a:r>
            <a:r>
              <a:rPr lang="en-US" sz="4000" dirty="0"/>
              <a:t>Lobbied Reporting</a:t>
            </a:r>
          </a:p>
        </p:txBody>
      </p:sp>
      <p:sp>
        <p:nvSpPr>
          <p:cNvPr id="5" name="TextBox 4">
            <a:extLst>
              <a:ext uri="{FF2B5EF4-FFF2-40B4-BE49-F238E27FC236}">
                <a16:creationId xmlns:a16="http://schemas.microsoft.com/office/drawing/2014/main" id="{5BB2F860-1D25-4127-BC5E-FDBAEFEFF44C}"/>
              </a:ext>
            </a:extLst>
          </p:cNvPr>
          <p:cNvSpPr txBox="1"/>
          <p:nvPr/>
        </p:nvSpPr>
        <p:spPr>
          <a:xfrm>
            <a:off x="7723762" y="6394111"/>
            <a:ext cx="3724007" cy="369332"/>
          </a:xfrm>
          <a:prstGeom prst="rect">
            <a:avLst/>
          </a:prstGeom>
          <a:noFill/>
        </p:spPr>
        <p:txBody>
          <a:bodyPr wrap="square" rtlCol="0">
            <a:spAutoFit/>
          </a:bodyPr>
          <a:lstStyle/>
          <a:p>
            <a:pPr algn="r"/>
            <a:r>
              <a:rPr lang="en-US" dirty="0"/>
              <a:t>http://infolobby.cl</a:t>
            </a:r>
          </a:p>
        </p:txBody>
      </p:sp>
      <p:pic>
        <p:nvPicPr>
          <p:cNvPr id="7" name="Picture 6">
            <a:extLst>
              <a:ext uri="{FF2B5EF4-FFF2-40B4-BE49-F238E27FC236}">
                <a16:creationId xmlns:a16="http://schemas.microsoft.com/office/drawing/2014/main" id="{A9744FCD-04D5-4BA6-B848-D9493ACF2732}"/>
              </a:ext>
            </a:extLst>
          </p:cNvPr>
          <p:cNvPicPr>
            <a:picLocks noChangeAspect="1"/>
          </p:cNvPicPr>
          <p:nvPr/>
        </p:nvPicPr>
        <p:blipFill>
          <a:blip r:embed="rId2"/>
          <a:stretch>
            <a:fillRect/>
          </a:stretch>
        </p:blipFill>
        <p:spPr>
          <a:xfrm>
            <a:off x="1560576" y="87550"/>
            <a:ext cx="9631679" cy="6306561"/>
          </a:xfrm>
          <a:prstGeom prst="rect">
            <a:avLst/>
          </a:prstGeom>
        </p:spPr>
      </p:pic>
    </p:spTree>
    <p:extLst>
      <p:ext uri="{BB962C8B-B14F-4D97-AF65-F5344CB8AC3E}">
        <p14:creationId xmlns:p14="http://schemas.microsoft.com/office/powerpoint/2010/main" val="1963729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439C5-BF4D-4E44-917C-5A62827CC004}"/>
              </a:ext>
            </a:extLst>
          </p:cNvPr>
          <p:cNvSpPr>
            <a:spLocks noGrp="1"/>
          </p:cNvSpPr>
          <p:nvPr>
            <p:ph type="title"/>
          </p:nvPr>
        </p:nvSpPr>
        <p:spPr>
          <a:xfrm>
            <a:off x="399288" y="267589"/>
            <a:ext cx="10515600" cy="1325563"/>
          </a:xfrm>
        </p:spPr>
        <p:txBody>
          <a:bodyPr/>
          <a:lstStyle/>
          <a:p>
            <a:r>
              <a:rPr lang="en-US" dirty="0"/>
              <a:t>Lobbying Integrity: Ethics Codes</a:t>
            </a:r>
          </a:p>
        </p:txBody>
      </p:sp>
      <p:pic>
        <p:nvPicPr>
          <p:cNvPr id="6" name="Content Placeholder 5" descr="A screenshot of a cell phone&#10;&#10;Description automatically generated">
            <a:extLst>
              <a:ext uri="{FF2B5EF4-FFF2-40B4-BE49-F238E27FC236}">
                <a16:creationId xmlns:a16="http://schemas.microsoft.com/office/drawing/2014/main" id="{0ED318B3-EC3F-49DC-BC47-381EC1A312D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07136" y="1825625"/>
            <a:ext cx="5181600" cy="4324350"/>
          </a:xfrm>
        </p:spPr>
      </p:pic>
      <p:sp>
        <p:nvSpPr>
          <p:cNvPr id="4" name="Content Placeholder 3">
            <a:extLst>
              <a:ext uri="{FF2B5EF4-FFF2-40B4-BE49-F238E27FC236}">
                <a16:creationId xmlns:a16="http://schemas.microsoft.com/office/drawing/2014/main" id="{8D6628AD-7C82-4943-A2EF-14D7D9B3319E}"/>
              </a:ext>
            </a:extLst>
          </p:cNvPr>
          <p:cNvSpPr>
            <a:spLocks noGrp="1"/>
          </p:cNvSpPr>
          <p:nvPr>
            <p:ph sz="half" idx="2"/>
          </p:nvPr>
        </p:nvSpPr>
        <p:spPr/>
        <p:txBody>
          <a:bodyPr/>
          <a:lstStyle/>
          <a:p>
            <a:endParaRPr lang="en-US"/>
          </a:p>
        </p:txBody>
      </p:sp>
      <p:pic>
        <p:nvPicPr>
          <p:cNvPr id="7" name="Picture 6">
            <a:extLst>
              <a:ext uri="{FF2B5EF4-FFF2-40B4-BE49-F238E27FC236}">
                <a16:creationId xmlns:a16="http://schemas.microsoft.com/office/drawing/2014/main" id="{FBAD62D8-A17E-4FA7-8E9F-E7EC66B6769D}"/>
              </a:ext>
            </a:extLst>
          </p:cNvPr>
          <p:cNvPicPr>
            <a:picLocks noChangeAspect="1"/>
          </p:cNvPicPr>
          <p:nvPr/>
        </p:nvPicPr>
        <p:blipFill>
          <a:blip r:embed="rId3"/>
          <a:stretch>
            <a:fillRect/>
          </a:stretch>
        </p:blipFill>
        <p:spPr>
          <a:xfrm>
            <a:off x="5983224" y="1839118"/>
            <a:ext cx="5953125" cy="4324350"/>
          </a:xfrm>
          <a:prstGeom prst="rect">
            <a:avLst/>
          </a:prstGeom>
        </p:spPr>
      </p:pic>
      <p:sp>
        <p:nvSpPr>
          <p:cNvPr id="8" name="Oval 7">
            <a:extLst>
              <a:ext uri="{FF2B5EF4-FFF2-40B4-BE49-F238E27FC236}">
                <a16:creationId xmlns:a16="http://schemas.microsoft.com/office/drawing/2014/main" id="{ECCA0340-6DCB-4310-94F8-D3A14A105234}"/>
              </a:ext>
            </a:extLst>
          </p:cNvPr>
          <p:cNvSpPr/>
          <p:nvPr/>
        </p:nvSpPr>
        <p:spPr>
          <a:xfrm>
            <a:off x="255651" y="1449421"/>
            <a:ext cx="3382495" cy="100194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7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174D-90CB-44E3-8BD3-157F5B65FD9B}"/>
              </a:ext>
            </a:extLst>
          </p:cNvPr>
          <p:cNvSpPr>
            <a:spLocks noGrp="1"/>
          </p:cNvSpPr>
          <p:nvPr>
            <p:ph type="title"/>
          </p:nvPr>
        </p:nvSpPr>
        <p:spPr>
          <a:xfrm>
            <a:off x="289560" y="167480"/>
            <a:ext cx="10515600" cy="1325563"/>
          </a:xfrm>
        </p:spPr>
        <p:txBody>
          <a:bodyPr/>
          <a:lstStyle/>
          <a:p>
            <a:r>
              <a:rPr lang="en-US" dirty="0"/>
              <a:t>Lobbying Integrity</a:t>
            </a:r>
          </a:p>
        </p:txBody>
      </p:sp>
      <p:sp>
        <p:nvSpPr>
          <p:cNvPr id="5" name="TextBox 4">
            <a:extLst>
              <a:ext uri="{FF2B5EF4-FFF2-40B4-BE49-F238E27FC236}">
                <a16:creationId xmlns:a16="http://schemas.microsoft.com/office/drawing/2014/main" id="{514F4754-14B0-4843-8EFF-D698C1AEDA41}"/>
              </a:ext>
            </a:extLst>
          </p:cNvPr>
          <p:cNvSpPr txBox="1"/>
          <p:nvPr/>
        </p:nvSpPr>
        <p:spPr>
          <a:xfrm>
            <a:off x="1313688" y="3998976"/>
            <a:ext cx="7952232" cy="1182624"/>
          </a:xfrm>
          <a:prstGeom prst="rect">
            <a:avLst/>
          </a:prstGeom>
          <a:noFill/>
        </p:spPr>
        <p:txBody>
          <a:bodyPr wrap="square" rtlCol="0">
            <a:spAutoFit/>
          </a:bodyPr>
          <a:lstStyle/>
          <a:p>
            <a:endParaRPr lang="en-US" dirty="0"/>
          </a:p>
        </p:txBody>
      </p:sp>
      <p:sp>
        <p:nvSpPr>
          <p:cNvPr id="7" name="Content Placeholder 6">
            <a:extLst>
              <a:ext uri="{FF2B5EF4-FFF2-40B4-BE49-F238E27FC236}">
                <a16:creationId xmlns:a16="http://schemas.microsoft.com/office/drawing/2014/main" id="{74090CAB-5B25-40D1-ACEF-F61328F08077}"/>
              </a:ext>
            </a:extLst>
          </p:cNvPr>
          <p:cNvSpPr>
            <a:spLocks noGrp="1"/>
          </p:cNvSpPr>
          <p:nvPr>
            <p:ph idx="1"/>
          </p:nvPr>
        </p:nvSpPr>
        <p:spPr>
          <a:xfrm>
            <a:off x="838200" y="1825624"/>
            <a:ext cx="10515600" cy="4770247"/>
          </a:xfrm>
        </p:spPr>
        <p:txBody>
          <a:bodyPr>
            <a:normAutofit/>
          </a:bodyPr>
          <a:lstStyle/>
          <a:p>
            <a:pPr marL="0" indent="0">
              <a:spcAft>
                <a:spcPts val="1800"/>
              </a:spcAft>
              <a:buNone/>
            </a:pPr>
            <a:r>
              <a:rPr lang="en-US" sz="4000" dirty="0"/>
              <a:t>Código de </a:t>
            </a:r>
            <a:r>
              <a:rPr lang="en-US" sz="4000" dirty="0" err="1"/>
              <a:t>Buenas</a:t>
            </a:r>
            <a:r>
              <a:rPr lang="en-US" sz="4000" dirty="0"/>
              <a:t> </a:t>
            </a:r>
            <a:r>
              <a:rPr lang="en-US" sz="4000" dirty="0" err="1"/>
              <a:t>Prácticas</a:t>
            </a:r>
            <a:r>
              <a:rPr lang="en-US" sz="4000" dirty="0"/>
              <a:t> para </a:t>
            </a:r>
            <a:r>
              <a:rPr lang="en-US" sz="4000" dirty="0" err="1"/>
              <a:t>Lobbistas</a:t>
            </a:r>
            <a:endParaRPr lang="en-US" sz="4000" dirty="0"/>
          </a:p>
          <a:p>
            <a:pPr marL="682625" indent="-450850">
              <a:buFont typeface="+mj-lt"/>
              <a:buAutoNum type="arabicPeriod"/>
            </a:pPr>
            <a:r>
              <a:rPr lang="en-US" sz="3600" dirty="0" err="1"/>
              <a:t>Principios</a:t>
            </a:r>
            <a:r>
              <a:rPr lang="en-US" sz="3600" dirty="0"/>
              <a:t> </a:t>
            </a:r>
            <a:r>
              <a:rPr lang="en-US" sz="3600" dirty="0" err="1"/>
              <a:t>Honestidad</a:t>
            </a:r>
            <a:r>
              <a:rPr lang="en-US" sz="3600" dirty="0"/>
              <a:t> e </a:t>
            </a:r>
            <a:r>
              <a:rPr lang="en-US" sz="3600" dirty="0" err="1"/>
              <a:t>integridad</a:t>
            </a:r>
            <a:endParaRPr lang="es-ES" sz="3600" i="1" dirty="0"/>
          </a:p>
          <a:p>
            <a:pPr marL="682625" indent="-450850">
              <a:buFont typeface="+mj-lt"/>
              <a:buAutoNum type="arabicPeriod"/>
            </a:pPr>
            <a:r>
              <a:rPr lang="es-ES" sz="3600" dirty="0"/>
              <a:t>Sujeción a la normativa vigente</a:t>
            </a:r>
          </a:p>
          <a:p>
            <a:pPr marL="682625" indent="-450850">
              <a:buFont typeface="+mj-lt"/>
              <a:buAutoNum type="arabicPeriod"/>
            </a:pPr>
            <a:r>
              <a:rPr lang="en-US" sz="3600" dirty="0" err="1"/>
              <a:t>Relación</a:t>
            </a:r>
            <a:r>
              <a:rPr lang="en-US" sz="3600" dirty="0"/>
              <a:t> con el </a:t>
            </a:r>
            <a:r>
              <a:rPr lang="en-US" sz="3600" dirty="0" err="1"/>
              <a:t>cliente</a:t>
            </a:r>
            <a:endParaRPr lang="en-US" sz="3600" dirty="0"/>
          </a:p>
          <a:p>
            <a:pPr marL="682625" indent="-450850">
              <a:buFont typeface="+mj-lt"/>
              <a:buAutoNum type="arabicPeriod"/>
            </a:pPr>
            <a:r>
              <a:rPr lang="en-US" sz="3600" dirty="0" err="1"/>
              <a:t>Relación</a:t>
            </a:r>
            <a:r>
              <a:rPr lang="en-US" sz="3600" dirty="0"/>
              <a:t> con la </a:t>
            </a:r>
            <a:r>
              <a:rPr lang="en-US" sz="3600" dirty="0" err="1"/>
              <a:t>autoridad</a:t>
            </a:r>
            <a:endParaRPr lang="en-US" sz="3600" dirty="0"/>
          </a:p>
          <a:p>
            <a:pPr marL="682625" indent="-450850">
              <a:buFont typeface="+mj-lt"/>
              <a:buAutoNum type="arabicPeriod"/>
            </a:pPr>
            <a:r>
              <a:rPr lang="en-US" sz="3600" dirty="0" err="1"/>
              <a:t>Conflictos</a:t>
            </a:r>
            <a:r>
              <a:rPr lang="en-US" sz="3600" dirty="0"/>
              <a:t> de </a:t>
            </a:r>
            <a:r>
              <a:rPr lang="en-US" sz="3600" dirty="0" err="1"/>
              <a:t>intereses</a:t>
            </a:r>
            <a:endParaRPr lang="en-US" sz="3600" dirty="0"/>
          </a:p>
        </p:txBody>
      </p:sp>
    </p:spTree>
    <p:extLst>
      <p:ext uri="{BB962C8B-B14F-4D97-AF65-F5344CB8AC3E}">
        <p14:creationId xmlns:p14="http://schemas.microsoft.com/office/powerpoint/2010/main" val="2947042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174D-90CB-44E3-8BD3-157F5B65FD9B}"/>
              </a:ext>
            </a:extLst>
          </p:cNvPr>
          <p:cNvSpPr>
            <a:spLocks noGrp="1"/>
          </p:cNvSpPr>
          <p:nvPr>
            <p:ph type="title"/>
          </p:nvPr>
        </p:nvSpPr>
        <p:spPr>
          <a:xfrm>
            <a:off x="362712" y="304165"/>
            <a:ext cx="10515600" cy="1325563"/>
          </a:xfrm>
        </p:spPr>
        <p:txBody>
          <a:bodyPr/>
          <a:lstStyle/>
          <a:p>
            <a:r>
              <a:rPr lang="en-US" dirty="0"/>
              <a:t>Lobbying Integrity</a:t>
            </a:r>
          </a:p>
        </p:txBody>
      </p:sp>
      <p:sp>
        <p:nvSpPr>
          <p:cNvPr id="5" name="TextBox 4">
            <a:extLst>
              <a:ext uri="{FF2B5EF4-FFF2-40B4-BE49-F238E27FC236}">
                <a16:creationId xmlns:a16="http://schemas.microsoft.com/office/drawing/2014/main" id="{514F4754-14B0-4843-8EFF-D698C1AEDA41}"/>
              </a:ext>
            </a:extLst>
          </p:cNvPr>
          <p:cNvSpPr txBox="1"/>
          <p:nvPr/>
        </p:nvSpPr>
        <p:spPr>
          <a:xfrm>
            <a:off x="1313688" y="3998976"/>
            <a:ext cx="7952232" cy="1182624"/>
          </a:xfrm>
          <a:prstGeom prst="rect">
            <a:avLst/>
          </a:prstGeom>
          <a:noFill/>
        </p:spPr>
        <p:txBody>
          <a:bodyPr wrap="square" rtlCol="0">
            <a:spAutoFit/>
          </a:bodyPr>
          <a:lstStyle/>
          <a:p>
            <a:endParaRPr lang="en-US" dirty="0"/>
          </a:p>
        </p:txBody>
      </p:sp>
      <p:sp>
        <p:nvSpPr>
          <p:cNvPr id="7" name="Content Placeholder 6">
            <a:extLst>
              <a:ext uri="{FF2B5EF4-FFF2-40B4-BE49-F238E27FC236}">
                <a16:creationId xmlns:a16="http://schemas.microsoft.com/office/drawing/2014/main" id="{74090CAB-5B25-40D1-ACEF-F61328F08077}"/>
              </a:ext>
            </a:extLst>
          </p:cNvPr>
          <p:cNvSpPr>
            <a:spLocks noGrp="1"/>
          </p:cNvSpPr>
          <p:nvPr>
            <p:ph idx="1"/>
          </p:nvPr>
        </p:nvSpPr>
        <p:spPr/>
        <p:txBody>
          <a:bodyPr>
            <a:normAutofit fontScale="92500" lnSpcReduction="20000"/>
          </a:bodyPr>
          <a:lstStyle/>
          <a:p>
            <a:pPr>
              <a:spcAft>
                <a:spcPts val="1800"/>
              </a:spcAft>
            </a:pPr>
            <a:r>
              <a:rPr lang="en-US" sz="4000" b="1" dirty="0" err="1"/>
              <a:t>Principios</a:t>
            </a:r>
            <a:r>
              <a:rPr lang="en-US" sz="4000" dirty="0"/>
              <a:t>:</a:t>
            </a:r>
            <a:r>
              <a:rPr lang="en-US" sz="4000" i="1" dirty="0"/>
              <a:t> </a:t>
            </a:r>
            <a:r>
              <a:rPr lang="es-ES" sz="4000" i="1" dirty="0"/>
              <a:t>Compatibilidad del interés privado y el interés público. </a:t>
            </a:r>
            <a:r>
              <a:rPr lang="es-ES" sz="4000" dirty="0"/>
              <a:t>Los </a:t>
            </a:r>
            <a:r>
              <a:rPr lang="es-ES" sz="4000" dirty="0" err="1"/>
              <a:t>lobbistas</a:t>
            </a:r>
            <a:r>
              <a:rPr lang="es-ES" sz="4000" dirty="0"/>
              <a:t> promoverán, defenderán o representarán los intereses particulares de los clientes procurando no contravenir el interés general de la comunidad.</a:t>
            </a:r>
          </a:p>
          <a:p>
            <a:r>
              <a:rPr lang="en-US" sz="4000" b="1" dirty="0" err="1"/>
              <a:t>Conflictos</a:t>
            </a:r>
            <a:r>
              <a:rPr lang="en-US" sz="4000" b="1" dirty="0"/>
              <a:t> de </a:t>
            </a:r>
            <a:r>
              <a:rPr lang="en-US" sz="4000" b="1" dirty="0" err="1"/>
              <a:t>intereses</a:t>
            </a:r>
            <a:r>
              <a:rPr lang="en-US" sz="4000" dirty="0"/>
              <a:t>:  </a:t>
            </a:r>
            <a:r>
              <a:rPr lang="es-ES" sz="4000" dirty="0"/>
              <a:t>El </a:t>
            </a:r>
            <a:r>
              <a:rPr lang="es-ES" sz="4000" dirty="0" err="1"/>
              <a:t>lobbista</a:t>
            </a:r>
            <a:r>
              <a:rPr lang="es-ES" sz="4000" dirty="0"/>
              <a:t> se abstendrá de contratar a personas que a ex autoridades o ex funcionarios durante dos años luego de que estos hayan cesado en sus funciones. (puertas giratorias)</a:t>
            </a:r>
            <a:endParaRPr lang="en-US" sz="4000" dirty="0"/>
          </a:p>
        </p:txBody>
      </p:sp>
      <p:sp>
        <p:nvSpPr>
          <p:cNvPr id="3" name="Oval 2">
            <a:extLst>
              <a:ext uri="{FF2B5EF4-FFF2-40B4-BE49-F238E27FC236}">
                <a16:creationId xmlns:a16="http://schemas.microsoft.com/office/drawing/2014/main" id="{AE5A1529-6F85-4CE7-81C0-B0CAA25DCD43}"/>
              </a:ext>
            </a:extLst>
          </p:cNvPr>
          <p:cNvSpPr/>
          <p:nvPr/>
        </p:nvSpPr>
        <p:spPr>
          <a:xfrm>
            <a:off x="7217923" y="5181600"/>
            <a:ext cx="3871609" cy="7814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24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20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20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ppt_x"/>
                                          </p:val>
                                        </p:tav>
                                        <p:tav tm="100000">
                                          <p:val>
                                            <p:strVal val="#ppt_x"/>
                                          </p:val>
                                        </p:tav>
                                      </p:tavLst>
                                    </p:anim>
                                    <p:anim calcmode="lin" valueType="num">
                                      <p:cBhvr additive="base">
                                        <p:cTn id="20"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130" y="572452"/>
            <a:ext cx="1059180" cy="5095875"/>
          </a:xfrm>
        </p:spPr>
        <p:txBody>
          <a:bodyPr vert="vert270">
            <a:normAutofit/>
          </a:bodyPr>
          <a:lstStyle/>
          <a:p>
            <a:r>
              <a:rPr lang="en-US" sz="5400" dirty="0"/>
              <a:t>Revolving Door </a:t>
            </a:r>
          </a:p>
        </p:txBody>
      </p:sp>
      <p:pic>
        <p:nvPicPr>
          <p:cNvPr id="1026" name="Picture 2"/>
          <p:cNvPicPr>
            <a:picLocks noChangeAspect="1" noChangeArrowheads="1"/>
          </p:cNvPicPr>
          <p:nvPr/>
        </p:nvPicPr>
        <p:blipFill>
          <a:blip r:embed="rId2" cstate="print"/>
          <a:srcRect/>
          <a:stretch>
            <a:fillRect/>
          </a:stretch>
        </p:blipFill>
        <p:spPr bwMode="auto">
          <a:xfrm>
            <a:off x="2137410" y="0"/>
            <a:ext cx="9041130" cy="658368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257937" y="0"/>
            <a:ext cx="10515600" cy="1325563"/>
          </a:xfrm>
        </p:spPr>
        <p:txBody>
          <a:bodyPr/>
          <a:lstStyle/>
          <a:p>
            <a:r>
              <a:rPr lang="en-US" dirty="0"/>
              <a:t>Enforcement: Entity</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600075" y="1325563"/>
            <a:ext cx="10515600" cy="5389562"/>
          </a:xfrm>
        </p:spPr>
        <p:txBody>
          <a:bodyPr>
            <a:noAutofit/>
          </a:bodyPr>
          <a:lstStyle/>
          <a:p>
            <a:pPr marL="171450" lvl="1" indent="0">
              <a:spcAft>
                <a:spcPts val="1200"/>
              </a:spcAft>
              <a:buNone/>
            </a:pPr>
            <a:r>
              <a:rPr lang="en-US" sz="3600" dirty="0"/>
              <a:t>Principles: effective, impartial, credible</a:t>
            </a:r>
          </a:p>
          <a:p>
            <a:pPr marL="171450" lvl="1" indent="0">
              <a:buNone/>
            </a:pPr>
            <a:r>
              <a:rPr lang="en-US" sz="3600" dirty="0"/>
              <a:t>Options -</a:t>
            </a:r>
          </a:p>
          <a:p>
            <a:pPr marL="857250" lvl="1"/>
            <a:r>
              <a:rPr lang="en-US" sz="2800" dirty="0"/>
              <a:t>Self-regulation</a:t>
            </a:r>
          </a:p>
          <a:p>
            <a:pPr marL="1314450" lvl="3" indent="-171450"/>
            <a:r>
              <a:rPr lang="en-US" sz="2600" dirty="0"/>
              <a:t>Whitewashing/circling the wagons</a:t>
            </a:r>
          </a:p>
          <a:p>
            <a:pPr marL="1314450" lvl="3" indent="-171450"/>
            <a:r>
              <a:rPr lang="en-US" sz="2600" dirty="0"/>
              <a:t>Partisanship</a:t>
            </a:r>
          </a:p>
          <a:p>
            <a:pPr marL="857250" lvl="1"/>
            <a:r>
              <a:rPr lang="en-US" sz="2800" dirty="0"/>
              <a:t>Court or other independent entity</a:t>
            </a:r>
          </a:p>
          <a:p>
            <a:pPr marL="1314450" lvl="3" indent="-171450"/>
            <a:r>
              <a:rPr lang="en-US" sz="2600" dirty="0"/>
              <a:t>Independence</a:t>
            </a:r>
          </a:p>
          <a:p>
            <a:pPr marL="1314450" lvl="3" indent="-171450"/>
            <a:r>
              <a:rPr lang="en-US" sz="2600" dirty="0"/>
              <a:t>Speed</a:t>
            </a:r>
          </a:p>
          <a:p>
            <a:pPr marL="857250" lvl="1"/>
            <a:r>
              <a:rPr lang="en-US" sz="2800" dirty="0"/>
              <a:t>Combination</a:t>
            </a:r>
          </a:p>
          <a:p>
            <a:pPr marL="1314450" lvl="3" indent="-171450"/>
            <a:r>
              <a:rPr lang="en-US" sz="2600" dirty="0"/>
              <a:t>Investigation by independent entity, judgement by committee or entire body</a:t>
            </a:r>
          </a:p>
          <a:p>
            <a:pPr marL="1314450" lvl="3" indent="-171450"/>
            <a:r>
              <a:rPr lang="en-US" sz="2600" dirty="0"/>
              <a:t>Confidence of body in entity</a:t>
            </a:r>
          </a:p>
          <a:p>
            <a:pPr marL="857250" lvl="2"/>
            <a:endParaRPr lang="en-US" sz="3200" dirty="0"/>
          </a:p>
        </p:txBody>
      </p:sp>
    </p:spTree>
    <p:extLst>
      <p:ext uri="{BB962C8B-B14F-4D97-AF65-F5344CB8AC3E}">
        <p14:creationId xmlns:p14="http://schemas.microsoft.com/office/powerpoint/2010/main" val="6515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21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21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21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21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21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21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23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23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23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23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23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23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257937" y="0"/>
            <a:ext cx="10515600" cy="1325563"/>
          </a:xfrm>
        </p:spPr>
        <p:txBody>
          <a:bodyPr/>
          <a:lstStyle/>
          <a:p>
            <a:r>
              <a:rPr lang="en-US" dirty="0"/>
              <a:t>Enforcement: Sanctions</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611505" y="1439546"/>
            <a:ext cx="10515600" cy="4183697"/>
          </a:xfrm>
        </p:spPr>
        <p:txBody>
          <a:bodyPr>
            <a:noAutofit/>
          </a:bodyPr>
          <a:lstStyle/>
          <a:p>
            <a:pPr marL="742950" lvl="2" indent="-400050">
              <a:spcAft>
                <a:spcPts val="1200"/>
              </a:spcAft>
            </a:pPr>
            <a:r>
              <a:rPr lang="en-US" sz="4000" dirty="0"/>
              <a:t>Informal letter of admonition</a:t>
            </a:r>
          </a:p>
          <a:p>
            <a:pPr marL="742950" lvl="2" indent="-400050">
              <a:spcAft>
                <a:spcPts val="1200"/>
              </a:spcAft>
            </a:pPr>
            <a:r>
              <a:rPr lang="en-US" sz="4000" dirty="0"/>
              <a:t>Reprimand</a:t>
            </a:r>
          </a:p>
          <a:p>
            <a:pPr marL="742950" lvl="2" indent="-400050">
              <a:spcAft>
                <a:spcPts val="1200"/>
              </a:spcAft>
            </a:pPr>
            <a:r>
              <a:rPr lang="en-US" sz="4000" dirty="0"/>
              <a:t>Censure</a:t>
            </a:r>
          </a:p>
          <a:p>
            <a:pPr marL="742950" lvl="2" indent="-400050">
              <a:spcAft>
                <a:spcPts val="1200"/>
              </a:spcAft>
            </a:pPr>
            <a:r>
              <a:rPr lang="en-US" sz="4000" dirty="0"/>
              <a:t>Fine</a:t>
            </a:r>
          </a:p>
          <a:p>
            <a:pPr marL="742950" lvl="2" indent="-400050">
              <a:spcAft>
                <a:spcPts val="1200"/>
              </a:spcAft>
            </a:pPr>
            <a:r>
              <a:rPr lang="en-US" sz="4000" dirty="0"/>
              <a:t>Expulsion</a:t>
            </a:r>
          </a:p>
        </p:txBody>
      </p:sp>
      <p:sp>
        <p:nvSpPr>
          <p:cNvPr id="4" name="TextBox 3">
            <a:extLst>
              <a:ext uri="{FF2B5EF4-FFF2-40B4-BE49-F238E27FC236}">
                <a16:creationId xmlns:a16="http://schemas.microsoft.com/office/drawing/2014/main" id="{56663246-3B89-4B32-92DC-EB5FAFF061F9}"/>
              </a:ext>
            </a:extLst>
          </p:cNvPr>
          <p:cNvSpPr txBox="1"/>
          <p:nvPr/>
        </p:nvSpPr>
        <p:spPr>
          <a:xfrm>
            <a:off x="2068830" y="5715000"/>
            <a:ext cx="9338310" cy="923330"/>
          </a:xfrm>
          <a:prstGeom prst="rect">
            <a:avLst/>
          </a:prstGeom>
          <a:noFill/>
        </p:spPr>
        <p:txBody>
          <a:bodyPr wrap="square" rtlCol="0">
            <a:spAutoFit/>
          </a:bodyPr>
          <a:lstStyle/>
          <a:p>
            <a:pPr algn="r"/>
            <a:r>
              <a:rPr lang="en-US" dirty="0"/>
              <a:t>Jack Maskell, Expulsion, Censure, Reprimand, and Fine: Legislative Discipline in the House of Representatives, Congressional Research Service, June 27, 2016</a:t>
            </a:r>
          </a:p>
          <a:p>
            <a:pPr algn="r"/>
            <a:endParaRPr lang="en-US" dirty="0"/>
          </a:p>
        </p:txBody>
      </p:sp>
    </p:spTree>
    <p:extLst>
      <p:ext uri="{BB962C8B-B14F-4D97-AF65-F5344CB8AC3E}">
        <p14:creationId xmlns:p14="http://schemas.microsoft.com/office/powerpoint/2010/main" val="145988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n-US" dirty="0"/>
              <a:t>Immunities: Costa Rica</a:t>
            </a:r>
          </a:p>
        </p:txBody>
      </p:sp>
      <p:pic>
        <p:nvPicPr>
          <p:cNvPr id="4" name="Content Placeholder 3">
            <a:extLst>
              <a:ext uri="{FF2B5EF4-FFF2-40B4-BE49-F238E27FC236}">
                <a16:creationId xmlns:a16="http://schemas.microsoft.com/office/drawing/2014/main" id="{5664A2AD-01C6-4ACE-AF96-34AADAEA6DB0}"/>
              </a:ext>
            </a:extLst>
          </p:cNvPr>
          <p:cNvPicPr>
            <a:picLocks noGrp="1" noChangeAspect="1"/>
          </p:cNvPicPr>
          <p:nvPr>
            <p:ph idx="1"/>
          </p:nvPr>
        </p:nvPicPr>
        <p:blipFill>
          <a:blip r:embed="rId3"/>
          <a:stretch>
            <a:fillRect/>
          </a:stretch>
        </p:blipFill>
        <p:spPr>
          <a:xfrm>
            <a:off x="362712" y="1920240"/>
            <a:ext cx="11589065" cy="3474720"/>
          </a:xfrm>
          <a:prstGeom prst="rect">
            <a:avLst/>
          </a:prstGeom>
        </p:spPr>
      </p:pic>
      <p:cxnSp>
        <p:nvCxnSpPr>
          <p:cNvPr id="8" name="Straight Connector 7">
            <a:extLst>
              <a:ext uri="{FF2B5EF4-FFF2-40B4-BE49-F238E27FC236}">
                <a16:creationId xmlns:a16="http://schemas.microsoft.com/office/drawing/2014/main" id="{02522032-8B79-4FDB-8800-DD90D21C6A9E}"/>
              </a:ext>
            </a:extLst>
          </p:cNvPr>
          <p:cNvCxnSpPr/>
          <p:nvPr/>
        </p:nvCxnSpPr>
        <p:spPr>
          <a:xfrm>
            <a:off x="3234690" y="2994660"/>
            <a:ext cx="3851910" cy="0"/>
          </a:xfrm>
          <a:prstGeom prst="line">
            <a:avLst/>
          </a:prstGeom>
          <a:ln w="793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4A158D9-27C6-477B-B078-15FE9D01A45C}"/>
              </a:ext>
            </a:extLst>
          </p:cNvPr>
          <p:cNvCxnSpPr/>
          <p:nvPr/>
        </p:nvCxnSpPr>
        <p:spPr>
          <a:xfrm>
            <a:off x="362712" y="3920490"/>
            <a:ext cx="650671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89BF25-DB2C-46B5-B3EA-3541E18F5A15}"/>
              </a:ext>
            </a:extLst>
          </p:cNvPr>
          <p:cNvCxnSpPr/>
          <p:nvPr/>
        </p:nvCxnSpPr>
        <p:spPr>
          <a:xfrm>
            <a:off x="4034790" y="2583180"/>
            <a:ext cx="494919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28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2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400" fill="hold"/>
                                        <p:tgtEl>
                                          <p:spTgt spid="8"/>
                                        </p:tgtEl>
                                        <p:attrNameLst>
                                          <p:attrName>ppt_x</p:attrName>
                                        </p:attrNameLst>
                                      </p:cBhvr>
                                      <p:tavLst>
                                        <p:tav tm="0">
                                          <p:val>
                                            <p:strVal val="0-#ppt_w/2"/>
                                          </p:val>
                                        </p:tav>
                                        <p:tav tm="100000">
                                          <p:val>
                                            <p:strVal val="#ppt_x"/>
                                          </p:val>
                                        </p:tav>
                                      </p:tavLst>
                                    </p:anim>
                                    <p:anim calcmode="lin" valueType="num">
                                      <p:cBhvr additive="base">
                                        <p:cTn id="12" dur="24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1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000" fill="hold"/>
                                        <p:tgtEl>
                                          <p:spTgt spid="10"/>
                                        </p:tgtEl>
                                        <p:attrNameLst>
                                          <p:attrName>ppt_x</p:attrName>
                                        </p:attrNameLst>
                                      </p:cBhvr>
                                      <p:tavLst>
                                        <p:tav tm="0">
                                          <p:val>
                                            <p:strVal val="0-#ppt_w/2"/>
                                          </p:val>
                                        </p:tav>
                                        <p:tav tm="100000">
                                          <p:val>
                                            <p:strVal val="#ppt_x"/>
                                          </p:val>
                                        </p:tav>
                                      </p:tavLst>
                                    </p:anim>
                                    <p:anim calcmode="lin" valueType="num">
                                      <p:cBhvr additive="base">
                                        <p:cTn id="1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n-US" dirty="0"/>
              <a:t>Immunities: Non-liability</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838200" y="1690688"/>
            <a:ext cx="10515600" cy="4595812"/>
          </a:xfrm>
        </p:spPr>
        <p:txBody>
          <a:bodyPr>
            <a:noAutofit/>
          </a:bodyPr>
          <a:lstStyle/>
          <a:p>
            <a:pPr marL="400050" lvl="2">
              <a:spcAft>
                <a:spcPts val="1800"/>
              </a:spcAft>
            </a:pPr>
            <a:r>
              <a:rPr lang="en-US" sz="3600" dirty="0"/>
              <a:t>Legislator cannot be detained or prosecuted for votes cast or opinions expressed while discharging legislative duties</a:t>
            </a:r>
          </a:p>
          <a:p>
            <a:pPr marL="400050" lvl="1">
              <a:spcAft>
                <a:spcPts val="1800"/>
              </a:spcAft>
            </a:pPr>
            <a:r>
              <a:rPr lang="en-US" sz="3600" dirty="0"/>
              <a:t> Protects legislative independence</a:t>
            </a:r>
          </a:p>
          <a:p>
            <a:pPr marL="400050" lvl="1">
              <a:spcAft>
                <a:spcPts val="1800"/>
              </a:spcAft>
            </a:pPr>
            <a:r>
              <a:rPr lang="en-US" sz="3600" dirty="0"/>
              <a:t>“The Freedom of Speech, and Debates or Proceedings in Parliament, ought not to be impeached or questioned in any Court or Place out of Parliament.” English Bill of Rights, 1689</a:t>
            </a:r>
          </a:p>
          <a:p>
            <a:pPr lvl="1"/>
            <a:endParaRPr lang="en-US" sz="3600" dirty="0"/>
          </a:p>
        </p:txBody>
      </p:sp>
    </p:spTree>
    <p:extLst>
      <p:ext uri="{BB962C8B-B14F-4D97-AF65-F5344CB8AC3E}">
        <p14:creationId xmlns:p14="http://schemas.microsoft.com/office/powerpoint/2010/main" val="342760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n-US" dirty="0"/>
              <a:t>Immunities: Inviolability</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731520" y="1825625"/>
            <a:ext cx="11041380" cy="4667250"/>
          </a:xfrm>
        </p:spPr>
        <p:txBody>
          <a:bodyPr/>
          <a:lstStyle/>
          <a:p>
            <a:pPr marL="400050" lvl="2" indent="-400050">
              <a:spcAft>
                <a:spcPts val="1800"/>
              </a:spcAft>
              <a:tabLst>
                <a:tab pos="342900" algn="l"/>
              </a:tabLst>
            </a:pPr>
            <a:r>
              <a:rPr lang="en-US" sz="3200" dirty="0"/>
              <a:t>Legislator cannot be detained or prosecuted for any act without express approval of parliament</a:t>
            </a:r>
          </a:p>
          <a:p>
            <a:pPr marL="400050" lvl="1" indent="-400050">
              <a:spcAft>
                <a:spcPts val="1800"/>
              </a:spcAft>
              <a:tabLst>
                <a:tab pos="342900" algn="l"/>
              </a:tabLst>
            </a:pPr>
            <a:r>
              <a:rPr lang="en-US" sz="3200" dirty="0"/>
              <a:t>Protects legislative independence</a:t>
            </a:r>
          </a:p>
          <a:p>
            <a:pPr marL="400050" lvl="1" indent="-400050">
              <a:spcAft>
                <a:spcPts val="1800"/>
              </a:spcAft>
              <a:tabLst>
                <a:tab pos="342900" algn="l"/>
              </a:tabLst>
            </a:pPr>
            <a:r>
              <a:rPr lang="en-US" sz="3200" dirty="0"/>
              <a:t>UNCAC article 30: “Each state shall . . . maintain an appropriate balance between any immunities or jurisdictional privileges accorded to its public officials. . . and the possibility . . . of effectively investigating, prosecuting and adjudicating offenses established in accordance with this Convention.”</a:t>
            </a:r>
          </a:p>
          <a:p>
            <a:pPr marL="514350" lvl="1" indent="-514350"/>
            <a:endParaRPr lang="en-US" sz="2800" dirty="0"/>
          </a:p>
        </p:txBody>
      </p:sp>
    </p:spTree>
    <p:extLst>
      <p:ext uri="{BB962C8B-B14F-4D97-AF65-F5344CB8AC3E}">
        <p14:creationId xmlns:p14="http://schemas.microsoft.com/office/powerpoint/2010/main" val="398219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E7DCE-117E-406B-A7BA-79AEC7EFDE7B}"/>
              </a:ext>
            </a:extLst>
          </p:cNvPr>
          <p:cNvSpPr>
            <a:spLocks noGrp="1"/>
          </p:cNvSpPr>
          <p:nvPr>
            <p:ph type="title"/>
          </p:nvPr>
        </p:nvSpPr>
        <p:spPr>
          <a:xfrm>
            <a:off x="335280" y="262255"/>
            <a:ext cx="10515600" cy="1325563"/>
          </a:xfrm>
        </p:spPr>
        <p:txBody>
          <a:bodyPr/>
          <a:lstStyle/>
          <a:p>
            <a:r>
              <a:rPr lang="en-US"/>
              <a:t>Selected Resources</a:t>
            </a:r>
            <a:endParaRPr lang="en-US" dirty="0"/>
          </a:p>
        </p:txBody>
      </p:sp>
      <p:sp>
        <p:nvSpPr>
          <p:cNvPr id="3" name="Content Placeholder 2">
            <a:extLst>
              <a:ext uri="{FF2B5EF4-FFF2-40B4-BE49-F238E27FC236}">
                <a16:creationId xmlns:a16="http://schemas.microsoft.com/office/drawing/2014/main" id="{9C0DC73B-7164-4F30-A6D6-BA4B5B5B3019}"/>
              </a:ext>
            </a:extLst>
          </p:cNvPr>
          <p:cNvSpPr>
            <a:spLocks noGrp="1"/>
          </p:cNvSpPr>
          <p:nvPr>
            <p:ph idx="1"/>
          </p:nvPr>
        </p:nvSpPr>
        <p:spPr>
          <a:xfrm>
            <a:off x="838200" y="1381328"/>
            <a:ext cx="10515600" cy="5214417"/>
          </a:xfrm>
        </p:spPr>
        <p:txBody>
          <a:bodyPr>
            <a:normAutofit fontScale="92500" lnSpcReduction="10000"/>
          </a:bodyPr>
          <a:lstStyle/>
          <a:p>
            <a:r>
              <a:rPr lang="en-US" dirty="0"/>
              <a:t>National Democratic Institute for International Affairs, </a:t>
            </a:r>
            <a:r>
              <a:rPr lang="en-US" i="1" dirty="0"/>
              <a:t>Legislative Ethics: A Comparative Analysis</a:t>
            </a:r>
            <a:r>
              <a:rPr lang="en-US" dirty="0"/>
              <a:t>, 1999.</a:t>
            </a:r>
          </a:p>
          <a:p>
            <a:r>
              <a:rPr lang="en-US" dirty="0"/>
              <a:t>GOPAC, </a:t>
            </a:r>
            <a:r>
              <a:rPr lang="en-US" i="1" dirty="0"/>
              <a:t>Handbook on Parliamentary Ethics and Conduct: A Guide for Parliamentarians</a:t>
            </a:r>
            <a:r>
              <a:rPr lang="en-US" dirty="0"/>
              <a:t>, Westminster Foundation for Democracy, n.d.</a:t>
            </a:r>
          </a:p>
          <a:p>
            <a:r>
              <a:rPr lang="en-US" dirty="0"/>
              <a:t>European Parliament, </a:t>
            </a:r>
            <a:r>
              <a:rPr lang="en-US" i="1" dirty="0"/>
              <a:t>Parliamentary Ethics: A Question of Trust</a:t>
            </a:r>
            <a:r>
              <a:rPr lang="en-US" dirty="0"/>
              <a:t>, Office for Promotion of Parliamentary Democracy 2011.</a:t>
            </a:r>
          </a:p>
          <a:p>
            <a:r>
              <a:rPr lang="en-US" dirty="0"/>
              <a:t>Commonwealth Parliamentary Association, </a:t>
            </a:r>
            <a:r>
              <a:rPr lang="en-US" i="1" dirty="0"/>
              <a:t>Recommended Benchmarks for Codes of Conduct Applying to Members of Parliament</a:t>
            </a:r>
            <a:r>
              <a:rPr lang="en-US" dirty="0"/>
              <a:t>, n.d.</a:t>
            </a:r>
          </a:p>
          <a:p>
            <a:r>
              <a:rPr lang="en-US" dirty="0"/>
              <a:t>Alan Rosenthal, </a:t>
            </a:r>
            <a:r>
              <a:rPr lang="en-US" i="1" dirty="0"/>
              <a:t>Drawing the Line: Legislative Ethics in the States</a:t>
            </a:r>
            <a:r>
              <a:rPr lang="en-US" dirty="0"/>
              <a:t>, Lincoln: University of Nebraska Press, 1999.</a:t>
            </a:r>
          </a:p>
          <a:p>
            <a:r>
              <a:rPr lang="en-US" dirty="0"/>
              <a:t>David Hine David and Gillian Peele</a:t>
            </a:r>
            <a:r>
              <a:rPr lang="en-US" i="1" dirty="0"/>
              <a:t>, The Regulation of Standards in British Public Life: Doing the Right Thing?  </a:t>
            </a:r>
            <a:r>
              <a:rPr lang="en-US" dirty="0"/>
              <a:t>Manchester: Manchester University Press, 2016.</a:t>
            </a:r>
          </a:p>
        </p:txBody>
      </p:sp>
    </p:spTree>
    <p:extLst>
      <p:ext uri="{BB962C8B-B14F-4D97-AF65-F5344CB8AC3E}">
        <p14:creationId xmlns:p14="http://schemas.microsoft.com/office/powerpoint/2010/main" val="856093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2599</TotalTime>
  <Words>2074</Words>
  <Application>Microsoft Office PowerPoint</Application>
  <PresentationFormat>Widescreen</PresentationFormat>
  <Paragraphs>182</Paragraphs>
  <Slides>36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Office Theme</vt:lpstr>
      <vt:lpstr>Global Trends in Legislative Ethics: Presentation to Members of Costa Rican Legislative Assembly</vt:lpstr>
      <vt:lpstr>Types of Ethical Norms</vt:lpstr>
      <vt:lpstr>Sources of Legislative Ethics</vt:lpstr>
      <vt:lpstr>Values: Common Themes</vt:lpstr>
      <vt:lpstr>Values: UK Principles of Public Life</vt:lpstr>
      <vt:lpstr>Values: Belize</vt:lpstr>
      <vt:lpstr>Detailed Rules</vt:lpstr>
      <vt:lpstr>Legislators: Representatives? Public Servants?</vt:lpstr>
      <vt:lpstr>Conflict of Interest</vt:lpstr>
      <vt:lpstr>Conflict of Interest: Voting </vt:lpstr>
      <vt:lpstr>Conflict of Interest: Representation v. Public Servant</vt:lpstr>
      <vt:lpstr>Gift Rules</vt:lpstr>
      <vt:lpstr>Discrimination</vt:lpstr>
      <vt:lpstr>PowerPoint Presentation</vt:lpstr>
      <vt:lpstr>Floor Crossing</vt:lpstr>
      <vt:lpstr>PowerPoint Presentation</vt:lpstr>
      <vt:lpstr>Guides</vt:lpstr>
      <vt:lpstr>Lobbying</vt:lpstr>
      <vt:lpstr>Lobbying Regulation: Principles</vt:lpstr>
      <vt:lpstr>Transparency: Who Lobbies</vt:lpstr>
      <vt:lpstr>Transparency: Lobbyist Registration</vt:lpstr>
      <vt:lpstr>Transparency: Who is Lobbied</vt:lpstr>
      <vt:lpstr>Transparency: Details of Lobbying</vt:lpstr>
      <vt:lpstr>PowerPoint Presentation</vt:lpstr>
      <vt:lpstr>PowerPoint Presentation</vt:lpstr>
      <vt:lpstr>Lobbyist and Lobbied Reporting</vt:lpstr>
      <vt:lpstr>Lobbying Integrity: Ethics Codes</vt:lpstr>
      <vt:lpstr>Lobbying Integrity</vt:lpstr>
      <vt:lpstr>Lobbying Integrity</vt:lpstr>
      <vt:lpstr>Revolving Door </vt:lpstr>
      <vt:lpstr>Enforcement: Entity</vt:lpstr>
      <vt:lpstr>Enforcement: Sanctions</vt:lpstr>
      <vt:lpstr>Immunities: Costa Rica</vt:lpstr>
      <vt:lpstr>Immunities: Non-liability</vt:lpstr>
      <vt:lpstr>Immunities: Inviolability</vt:lpstr>
      <vt:lpstr>Selected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 Rica</dc:title>
  <dc:creator>Richard Messick</dc:creator>
  <cp:lastModifiedBy>Richard Messick</cp:lastModifiedBy>
  <cp:revision>80</cp:revision>
  <dcterms:created xsi:type="dcterms:W3CDTF">2019-09-23T14:20:17Z</dcterms:created>
  <dcterms:modified xsi:type="dcterms:W3CDTF">2019-10-03T04:05:54Z</dcterms:modified>
</cp:coreProperties>
</file>