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77" r:id="rId3"/>
    <p:sldId id="270" r:id="rId4"/>
    <p:sldId id="281" r:id="rId5"/>
    <p:sldId id="271" r:id="rId6"/>
    <p:sldId id="272" r:id="rId7"/>
    <p:sldId id="308" r:id="rId8"/>
    <p:sldId id="274" r:id="rId9"/>
    <p:sldId id="282" r:id="rId10"/>
    <p:sldId id="276" r:id="rId11"/>
    <p:sldId id="275" r:id="rId12"/>
    <p:sldId id="299" r:id="rId13"/>
    <p:sldId id="309" r:id="rId14"/>
    <p:sldId id="310" r:id="rId15"/>
    <p:sldId id="301" r:id="rId16"/>
    <p:sldId id="260" r:id="rId17"/>
    <p:sldId id="286" r:id="rId18"/>
    <p:sldId id="290" r:id="rId19"/>
    <p:sldId id="285" r:id="rId20"/>
    <p:sldId id="289" r:id="rId21"/>
    <p:sldId id="287" r:id="rId22"/>
    <p:sldId id="291" r:id="rId23"/>
    <p:sldId id="292" r:id="rId24"/>
    <p:sldId id="293" r:id="rId25"/>
    <p:sldId id="294" r:id="rId26"/>
    <p:sldId id="288" r:id="rId27"/>
    <p:sldId id="298" r:id="rId28"/>
    <p:sldId id="297" r:id="rId29"/>
    <p:sldId id="296" r:id="rId30"/>
    <p:sldId id="269" r:id="rId31"/>
    <p:sldId id="303" r:id="rId32"/>
    <p:sldId id="306" r:id="rId33"/>
    <p:sldId id="305" r:id="rId34"/>
    <p:sldId id="302" r:id="rId35"/>
    <p:sldId id="304" r:id="rId36"/>
    <p:sldId id="30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0491" autoAdjust="0"/>
  </p:normalViewPr>
  <p:slideViewPr>
    <p:cSldViewPr snapToGrid="0">
      <p:cViewPr varScale="1">
        <p:scale>
          <a:sx n="84" d="100"/>
          <a:sy n="84" d="100"/>
        </p:scale>
        <p:origin x="1548" y="6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151333-7654-4C3D-924C-4F7E62656F9F}" type="datetimeFigureOut">
              <a:rPr lang="en-US" smtClean="0"/>
              <a:t>10/7/2019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6CF9F0-12CC-4BD4-897F-773AA17CDAF9}" type="slidenum">
              <a:rPr lang="en-US" smtClean="0"/>
              <a:t>‹#›</a:t>
            </a:fld>
            <a:endParaRPr lang="en-US"/>
          </a:p>
        </p:txBody>
      </p:sp>
    </p:spTree>
    <p:extLst>
      <p:ext uri="{BB962C8B-B14F-4D97-AF65-F5344CB8AC3E}">
        <p14:creationId xmlns:p14="http://schemas.microsoft.com/office/powerpoint/2010/main" val="2077951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 is incompatibilities; 112 is can’t hold government contracts or concessions</a:t>
            </a:r>
          </a:p>
          <a:p>
            <a:r>
              <a:rPr lang="en-US" dirty="0"/>
              <a:t>21- 23: IAD</a:t>
            </a:r>
          </a:p>
        </p:txBody>
      </p:sp>
      <p:sp>
        <p:nvSpPr>
          <p:cNvPr id="4" name="Slide Number Placeholder 3"/>
          <p:cNvSpPr>
            <a:spLocks noGrp="1"/>
          </p:cNvSpPr>
          <p:nvPr>
            <p:ph type="sldNum" sz="quarter" idx="5"/>
          </p:nvPr>
        </p:nvSpPr>
        <p:spPr/>
        <p:txBody>
          <a:bodyPr/>
          <a:lstStyle/>
          <a:p>
            <a:fld id="{A06CF9F0-12CC-4BD4-897F-773AA17CDAF9}" type="slidenum">
              <a:rPr lang="en-US" smtClean="0"/>
              <a:t>3</a:t>
            </a:fld>
            <a:endParaRPr lang="en-US"/>
          </a:p>
        </p:txBody>
      </p:sp>
    </p:spTree>
    <p:extLst>
      <p:ext uri="{BB962C8B-B14F-4D97-AF65-F5344CB8AC3E}">
        <p14:creationId xmlns:p14="http://schemas.microsoft.com/office/powerpoint/2010/main" val="898541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Interpretation: “The disqualifying interest must be such as affects the Member directly, and not as one of a class.  . . .” Members with stock in national bank may vote on banking legislation since they “do not have that interest separate and distinct from a class, and, within the meaning of the rule, distinct from the public interest.” Likewise, military veterans can vote on military pension issues and those with stocks in breweries or distilleries allowed to vote on proposed Constitutional amendment banning manufacture and sale of liquor.</a:t>
            </a:r>
          </a:p>
          <a:p>
            <a:endParaRPr lang="en-US" dirty="0"/>
          </a:p>
        </p:txBody>
      </p:sp>
      <p:sp>
        <p:nvSpPr>
          <p:cNvPr id="4" name="Slide Number Placeholder 3"/>
          <p:cNvSpPr>
            <a:spLocks noGrp="1"/>
          </p:cNvSpPr>
          <p:nvPr>
            <p:ph type="sldNum" sz="quarter" idx="5"/>
          </p:nvPr>
        </p:nvSpPr>
        <p:spPr/>
        <p:txBody>
          <a:bodyPr/>
          <a:lstStyle/>
          <a:p>
            <a:fld id="{A06CF9F0-12CC-4BD4-897F-773AA17CDAF9}" type="slidenum">
              <a:rPr lang="en-US" smtClean="0"/>
              <a:t>10</a:t>
            </a:fld>
            <a:endParaRPr lang="en-US"/>
          </a:p>
        </p:txBody>
      </p:sp>
    </p:spTree>
    <p:extLst>
      <p:ext uri="{BB962C8B-B14F-4D97-AF65-F5344CB8AC3E}">
        <p14:creationId xmlns:p14="http://schemas.microsoft.com/office/powerpoint/2010/main" val="3074339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6CF9F0-12CC-4BD4-897F-773AA17CDAF9}" type="slidenum">
              <a:rPr lang="en-US" smtClean="0"/>
              <a:t>33</a:t>
            </a:fld>
            <a:endParaRPr lang="en-US"/>
          </a:p>
        </p:txBody>
      </p:sp>
    </p:spTree>
    <p:extLst>
      <p:ext uri="{BB962C8B-B14F-4D97-AF65-F5344CB8AC3E}">
        <p14:creationId xmlns:p14="http://schemas.microsoft.com/office/powerpoint/2010/main" val="2339896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sz="1200" b="0" i="0" kern="1200" dirty="0">
                <a:solidFill>
                  <a:schemeClr val="tx1"/>
                </a:solidFill>
                <a:effectLst/>
                <a:latin typeface="+mn-lt"/>
                <a:ea typeface="+mn-ea"/>
                <a:cs typeface="+mn-cs"/>
              </a:rPr>
              <a:t>protecting against possible prosecution by an unfriendly executive and conviction by a hostile judiciary, is one manifestation of the "practical security" for ensuring the independence of the legislature.” </a:t>
            </a:r>
            <a:r>
              <a:rPr lang="en-US" sz="1200" b="0" kern="1200" dirty="0">
                <a:solidFill>
                  <a:schemeClr val="tx1"/>
                </a:solidFill>
                <a:effectLst/>
                <a:latin typeface="+mn-lt"/>
                <a:ea typeface="+mn-ea"/>
                <a:cs typeface="+mn-cs"/>
              </a:rPr>
              <a:t>United States v. Johnson, 383 U.S. 169, 179 (1966)</a:t>
            </a:r>
          </a:p>
          <a:p>
            <a:endParaRPr lang="en-US" dirty="0"/>
          </a:p>
        </p:txBody>
      </p:sp>
      <p:sp>
        <p:nvSpPr>
          <p:cNvPr id="4" name="Slide Number Placeholder 3"/>
          <p:cNvSpPr>
            <a:spLocks noGrp="1"/>
          </p:cNvSpPr>
          <p:nvPr>
            <p:ph type="sldNum" sz="quarter" idx="5"/>
          </p:nvPr>
        </p:nvSpPr>
        <p:spPr/>
        <p:txBody>
          <a:bodyPr/>
          <a:lstStyle/>
          <a:p>
            <a:fld id="{A06CF9F0-12CC-4BD4-897F-773AA17CDAF9}" type="slidenum">
              <a:rPr lang="en-US" smtClean="0"/>
              <a:t>34</a:t>
            </a:fld>
            <a:endParaRPr lang="en-US"/>
          </a:p>
        </p:txBody>
      </p:sp>
    </p:spTree>
    <p:extLst>
      <p:ext uri="{BB962C8B-B14F-4D97-AF65-F5344CB8AC3E}">
        <p14:creationId xmlns:p14="http://schemas.microsoft.com/office/powerpoint/2010/main" val="2095523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sz="1200" b="0" i="0" kern="1200" dirty="0">
                <a:solidFill>
                  <a:schemeClr val="tx1"/>
                </a:solidFill>
                <a:effectLst/>
                <a:latin typeface="+mn-lt"/>
                <a:ea typeface="+mn-ea"/>
                <a:cs typeface="+mn-cs"/>
              </a:rPr>
              <a:t>protecting against possible prosecution by an unfriendly executive and conviction by a hostile judiciary, is one manifestation of the "practical security" for ensuring the independence of the legislature.” </a:t>
            </a:r>
            <a:r>
              <a:rPr lang="en-US" sz="1200" b="0" kern="1200" dirty="0">
                <a:solidFill>
                  <a:schemeClr val="tx1"/>
                </a:solidFill>
                <a:effectLst/>
                <a:latin typeface="+mn-lt"/>
                <a:ea typeface="+mn-ea"/>
                <a:cs typeface="+mn-cs"/>
              </a:rPr>
              <a:t>United States v. Johnson, 383 U.S. 169, 179 (1966)</a:t>
            </a:r>
          </a:p>
          <a:p>
            <a:endParaRPr lang="en-US" dirty="0"/>
          </a:p>
        </p:txBody>
      </p:sp>
      <p:sp>
        <p:nvSpPr>
          <p:cNvPr id="4" name="Slide Number Placeholder 3"/>
          <p:cNvSpPr>
            <a:spLocks noGrp="1"/>
          </p:cNvSpPr>
          <p:nvPr>
            <p:ph type="sldNum" sz="quarter" idx="5"/>
          </p:nvPr>
        </p:nvSpPr>
        <p:spPr/>
        <p:txBody>
          <a:bodyPr/>
          <a:lstStyle/>
          <a:p>
            <a:fld id="{A06CF9F0-12CC-4BD4-897F-773AA17CDAF9}" type="slidenum">
              <a:rPr lang="en-US" smtClean="0"/>
              <a:t>35</a:t>
            </a:fld>
            <a:endParaRPr lang="en-US"/>
          </a:p>
        </p:txBody>
      </p:sp>
    </p:spTree>
    <p:extLst>
      <p:ext uri="{BB962C8B-B14F-4D97-AF65-F5344CB8AC3E}">
        <p14:creationId xmlns:p14="http://schemas.microsoft.com/office/powerpoint/2010/main" val="1340647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00AD6-3EA3-4617-97A7-3E23D3EAE3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A5BE5D-0718-452B-A085-D02FC3D2BF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632A42-B590-4B45-95B6-70077E2184AC}"/>
              </a:ext>
            </a:extLst>
          </p:cNvPr>
          <p:cNvSpPr>
            <a:spLocks noGrp="1"/>
          </p:cNvSpPr>
          <p:nvPr>
            <p:ph type="dt" sz="half" idx="10"/>
          </p:nvPr>
        </p:nvSpPr>
        <p:spPr/>
        <p:txBody>
          <a:bodyPr/>
          <a:lstStyle/>
          <a:p>
            <a:fld id="{4D2D1A98-B28A-47F0-AF25-D4014F895462}" type="datetimeFigureOut">
              <a:rPr lang="en-US" smtClean="0"/>
              <a:t>10/7/2019</a:t>
            </a:fld>
            <a:endParaRPr lang="en-US"/>
          </a:p>
        </p:txBody>
      </p:sp>
      <p:sp>
        <p:nvSpPr>
          <p:cNvPr id="6" name="Slide Number Placeholder 5">
            <a:extLst>
              <a:ext uri="{FF2B5EF4-FFF2-40B4-BE49-F238E27FC236}">
                <a16:creationId xmlns:a16="http://schemas.microsoft.com/office/drawing/2014/main" id="{5723F6A4-3801-4A14-B481-8F79BA8E710C}"/>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147017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D891D-2E4F-40ED-A392-1FF8C37126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58067D-838D-4C7A-9BD1-B8D38E588C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599D3C-46E9-4CEC-B927-BB0E23E70BCD}"/>
              </a:ext>
            </a:extLst>
          </p:cNvPr>
          <p:cNvSpPr>
            <a:spLocks noGrp="1"/>
          </p:cNvSpPr>
          <p:nvPr>
            <p:ph type="dt" sz="half" idx="10"/>
          </p:nvPr>
        </p:nvSpPr>
        <p:spPr/>
        <p:txBody>
          <a:bodyPr/>
          <a:lstStyle/>
          <a:p>
            <a:fld id="{4D2D1A98-B28A-47F0-AF25-D4014F895462}" type="datetimeFigureOut">
              <a:rPr lang="en-US" smtClean="0"/>
              <a:t>10/7/2019</a:t>
            </a:fld>
            <a:endParaRPr lang="en-US"/>
          </a:p>
        </p:txBody>
      </p:sp>
      <p:sp>
        <p:nvSpPr>
          <p:cNvPr id="5" name="Footer Placeholder 4">
            <a:extLst>
              <a:ext uri="{FF2B5EF4-FFF2-40B4-BE49-F238E27FC236}">
                <a16:creationId xmlns:a16="http://schemas.microsoft.com/office/drawing/2014/main" id="{21E44B55-C13F-4B2D-8760-85012F1CCADC}"/>
              </a:ext>
            </a:extLst>
          </p:cNvPr>
          <p:cNvSpPr>
            <a:spLocks noGrp="1"/>
          </p:cNvSpPr>
          <p:nvPr>
            <p:ph type="ftr" sz="quarter" idx="11"/>
          </p:nvPr>
        </p:nvSpPr>
        <p:spPr>
          <a:xfrm>
            <a:off x="3830370" y="6332993"/>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FDA171F8-D99D-429F-8F91-52A354771B3B}"/>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2357592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F5D52-EAD4-4C5A-8925-9062D094E1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751AC1-3651-4684-98A0-F341F0FC71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4B2A83-E733-4491-8A43-CA06824EE5A3}"/>
              </a:ext>
            </a:extLst>
          </p:cNvPr>
          <p:cNvSpPr>
            <a:spLocks noGrp="1"/>
          </p:cNvSpPr>
          <p:nvPr>
            <p:ph type="dt" sz="half" idx="10"/>
          </p:nvPr>
        </p:nvSpPr>
        <p:spPr/>
        <p:txBody>
          <a:bodyPr/>
          <a:lstStyle/>
          <a:p>
            <a:fld id="{4D2D1A98-B28A-47F0-AF25-D4014F895462}" type="datetimeFigureOut">
              <a:rPr lang="en-US" smtClean="0"/>
              <a:t>10/7/2019</a:t>
            </a:fld>
            <a:endParaRPr lang="en-US"/>
          </a:p>
        </p:txBody>
      </p:sp>
      <p:sp>
        <p:nvSpPr>
          <p:cNvPr id="5" name="Footer Placeholder 4">
            <a:extLst>
              <a:ext uri="{FF2B5EF4-FFF2-40B4-BE49-F238E27FC236}">
                <a16:creationId xmlns:a16="http://schemas.microsoft.com/office/drawing/2014/main" id="{AC877581-8DEA-4C60-8C74-A395547E56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3EDD6C-40D4-4D05-BBCC-BE694202B0C6}"/>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3424346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61BEF-18CC-42C8-B7D4-A1F951B39E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09358-08AA-4FF0-99B3-6C07B15637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D13198-153A-47A8-B3F3-0CBD5CF8FB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7CC065-2631-474D-97B0-A7E855403760}"/>
              </a:ext>
            </a:extLst>
          </p:cNvPr>
          <p:cNvSpPr>
            <a:spLocks noGrp="1"/>
          </p:cNvSpPr>
          <p:nvPr>
            <p:ph type="dt" sz="half" idx="10"/>
          </p:nvPr>
        </p:nvSpPr>
        <p:spPr/>
        <p:txBody>
          <a:bodyPr/>
          <a:lstStyle/>
          <a:p>
            <a:fld id="{4D2D1A98-B28A-47F0-AF25-D4014F895462}" type="datetimeFigureOut">
              <a:rPr lang="en-US" smtClean="0"/>
              <a:t>10/7/2019</a:t>
            </a:fld>
            <a:endParaRPr lang="en-US"/>
          </a:p>
        </p:txBody>
      </p:sp>
      <p:sp>
        <p:nvSpPr>
          <p:cNvPr id="6" name="Footer Placeholder 5">
            <a:extLst>
              <a:ext uri="{FF2B5EF4-FFF2-40B4-BE49-F238E27FC236}">
                <a16:creationId xmlns:a16="http://schemas.microsoft.com/office/drawing/2014/main" id="{6442FA69-816B-4580-AA7E-36B16F7D27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5CEF97-DFA2-43D5-AA47-8809BC65E73F}"/>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2988446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A5FA2-F61B-4DB1-99DF-9491B8B19D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1016A1-CD9D-4064-ACA8-0D715A5FE7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4083B9-09C7-4712-81C8-6461251C34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BA1E6F-FA35-46F1-A771-1A9DC8888A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7207DB-8488-47AA-BEAB-C91273B1AB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ADC1C8-E345-4A2C-BE6B-76965B096CB2}"/>
              </a:ext>
            </a:extLst>
          </p:cNvPr>
          <p:cNvSpPr>
            <a:spLocks noGrp="1"/>
          </p:cNvSpPr>
          <p:nvPr>
            <p:ph type="dt" sz="half" idx="10"/>
          </p:nvPr>
        </p:nvSpPr>
        <p:spPr/>
        <p:txBody>
          <a:bodyPr/>
          <a:lstStyle/>
          <a:p>
            <a:fld id="{4D2D1A98-B28A-47F0-AF25-D4014F895462}" type="datetimeFigureOut">
              <a:rPr lang="en-US" smtClean="0"/>
              <a:t>10/7/2019</a:t>
            </a:fld>
            <a:endParaRPr lang="en-US"/>
          </a:p>
        </p:txBody>
      </p:sp>
      <p:sp>
        <p:nvSpPr>
          <p:cNvPr id="8" name="Footer Placeholder 7">
            <a:extLst>
              <a:ext uri="{FF2B5EF4-FFF2-40B4-BE49-F238E27FC236}">
                <a16:creationId xmlns:a16="http://schemas.microsoft.com/office/drawing/2014/main" id="{A45AA59E-5EE3-426A-9D42-B536629B2D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8FED76-2425-4240-AE31-3B141955ED45}"/>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3722251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6259D-1379-4363-892E-5B4CD4D73C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3305F5-D896-4B7F-84E3-566DBF5DC720}"/>
              </a:ext>
            </a:extLst>
          </p:cNvPr>
          <p:cNvSpPr>
            <a:spLocks noGrp="1"/>
          </p:cNvSpPr>
          <p:nvPr>
            <p:ph type="dt" sz="half" idx="10"/>
          </p:nvPr>
        </p:nvSpPr>
        <p:spPr/>
        <p:txBody>
          <a:bodyPr/>
          <a:lstStyle/>
          <a:p>
            <a:fld id="{4D2D1A98-B28A-47F0-AF25-D4014F895462}" type="datetimeFigureOut">
              <a:rPr lang="en-US" smtClean="0"/>
              <a:t>10/7/2019</a:t>
            </a:fld>
            <a:endParaRPr lang="en-US"/>
          </a:p>
        </p:txBody>
      </p:sp>
      <p:sp>
        <p:nvSpPr>
          <p:cNvPr id="4" name="Footer Placeholder 3">
            <a:extLst>
              <a:ext uri="{FF2B5EF4-FFF2-40B4-BE49-F238E27FC236}">
                <a16:creationId xmlns:a16="http://schemas.microsoft.com/office/drawing/2014/main" id="{FB3D5687-992D-42B2-B728-59F762F73F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993544-4F6B-40C1-917E-A91AA08CB3AE}"/>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1971874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47C6C3-DAB4-44B2-A551-0EB7AB9C02AA}"/>
              </a:ext>
            </a:extLst>
          </p:cNvPr>
          <p:cNvSpPr>
            <a:spLocks noGrp="1"/>
          </p:cNvSpPr>
          <p:nvPr>
            <p:ph type="dt" sz="half" idx="10"/>
          </p:nvPr>
        </p:nvSpPr>
        <p:spPr/>
        <p:txBody>
          <a:bodyPr/>
          <a:lstStyle/>
          <a:p>
            <a:fld id="{4D2D1A98-B28A-47F0-AF25-D4014F895462}" type="datetimeFigureOut">
              <a:rPr lang="en-US" smtClean="0"/>
              <a:t>10/7/2019</a:t>
            </a:fld>
            <a:endParaRPr lang="en-US"/>
          </a:p>
        </p:txBody>
      </p:sp>
      <p:sp>
        <p:nvSpPr>
          <p:cNvPr id="3" name="Footer Placeholder 2">
            <a:extLst>
              <a:ext uri="{FF2B5EF4-FFF2-40B4-BE49-F238E27FC236}">
                <a16:creationId xmlns:a16="http://schemas.microsoft.com/office/drawing/2014/main" id="{662E112F-866E-402E-A4CA-A31690BF52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8DA61A2-2230-4158-9C3A-25615A4E9F5E}"/>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1079109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24606-9798-496C-B7D8-47E8165C7B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2B8AE9-ACF1-4892-BC4D-FABFE850F7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D3E77C-5965-47D1-B0C3-FB784FC47E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62899E-F4E8-4CD9-8F59-3B1D5642DA29}"/>
              </a:ext>
            </a:extLst>
          </p:cNvPr>
          <p:cNvSpPr>
            <a:spLocks noGrp="1"/>
          </p:cNvSpPr>
          <p:nvPr>
            <p:ph type="dt" sz="half" idx="10"/>
          </p:nvPr>
        </p:nvSpPr>
        <p:spPr/>
        <p:txBody>
          <a:bodyPr/>
          <a:lstStyle/>
          <a:p>
            <a:fld id="{4D2D1A98-B28A-47F0-AF25-D4014F895462}" type="datetimeFigureOut">
              <a:rPr lang="en-US" smtClean="0"/>
              <a:t>10/7/2019</a:t>
            </a:fld>
            <a:endParaRPr lang="en-US"/>
          </a:p>
        </p:txBody>
      </p:sp>
      <p:sp>
        <p:nvSpPr>
          <p:cNvPr id="6" name="Footer Placeholder 5">
            <a:extLst>
              <a:ext uri="{FF2B5EF4-FFF2-40B4-BE49-F238E27FC236}">
                <a16:creationId xmlns:a16="http://schemas.microsoft.com/office/drawing/2014/main" id="{59B8C091-953A-48B4-96E2-330F90455D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6AEA20-FAE2-4CCF-AADB-291585CD278B}"/>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1890943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33C49-0022-43EC-9A98-9D0B01C9AD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486B9D-19FD-49CE-B627-B9C37BF765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DAC6F1-EB68-4AF5-A3C4-FDF484653D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E6B0F3-0928-4218-AD8E-6EA5B786A9D2}"/>
              </a:ext>
            </a:extLst>
          </p:cNvPr>
          <p:cNvSpPr>
            <a:spLocks noGrp="1"/>
          </p:cNvSpPr>
          <p:nvPr>
            <p:ph type="dt" sz="half" idx="10"/>
          </p:nvPr>
        </p:nvSpPr>
        <p:spPr/>
        <p:txBody>
          <a:bodyPr/>
          <a:lstStyle/>
          <a:p>
            <a:fld id="{4D2D1A98-B28A-47F0-AF25-D4014F895462}" type="datetimeFigureOut">
              <a:rPr lang="en-US" smtClean="0"/>
              <a:t>10/7/2019</a:t>
            </a:fld>
            <a:endParaRPr lang="en-US"/>
          </a:p>
        </p:txBody>
      </p:sp>
      <p:sp>
        <p:nvSpPr>
          <p:cNvPr id="6" name="Footer Placeholder 5">
            <a:extLst>
              <a:ext uri="{FF2B5EF4-FFF2-40B4-BE49-F238E27FC236}">
                <a16:creationId xmlns:a16="http://schemas.microsoft.com/office/drawing/2014/main" id="{18767AE7-54E0-408F-841C-FDAF030EE3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5D3D62-6C73-4FAC-8DD4-E98D24E0641A}"/>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2593616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EC26A-5F03-4322-A456-59C9F42720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F66902-DEB6-49D5-9417-C3E0D8E0E2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C7AF2F-CB0D-4C51-903B-9520CCD7E6AA}"/>
              </a:ext>
            </a:extLst>
          </p:cNvPr>
          <p:cNvSpPr>
            <a:spLocks noGrp="1"/>
          </p:cNvSpPr>
          <p:nvPr>
            <p:ph type="dt" sz="half" idx="10"/>
          </p:nvPr>
        </p:nvSpPr>
        <p:spPr/>
        <p:txBody>
          <a:bodyPr/>
          <a:lstStyle/>
          <a:p>
            <a:fld id="{4D2D1A98-B28A-47F0-AF25-D4014F895462}" type="datetimeFigureOut">
              <a:rPr lang="en-US" smtClean="0"/>
              <a:t>10/7/2019</a:t>
            </a:fld>
            <a:endParaRPr lang="en-US"/>
          </a:p>
        </p:txBody>
      </p:sp>
      <p:sp>
        <p:nvSpPr>
          <p:cNvPr id="5" name="Footer Placeholder 4">
            <a:extLst>
              <a:ext uri="{FF2B5EF4-FFF2-40B4-BE49-F238E27FC236}">
                <a16:creationId xmlns:a16="http://schemas.microsoft.com/office/drawing/2014/main" id="{D209BF18-F36D-470B-9738-9F49A7BABF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C96B73-66D8-4283-92B3-6E851866E13E}"/>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2289849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B661A4-90CB-4A93-BA42-DE60F3586A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9A8734-B802-4C60-92F0-7A06D7D01A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2C0668-A7F3-4F0D-AA89-77A7D0DA9036}"/>
              </a:ext>
            </a:extLst>
          </p:cNvPr>
          <p:cNvSpPr>
            <a:spLocks noGrp="1"/>
          </p:cNvSpPr>
          <p:nvPr>
            <p:ph type="dt" sz="half" idx="10"/>
          </p:nvPr>
        </p:nvSpPr>
        <p:spPr/>
        <p:txBody>
          <a:bodyPr/>
          <a:lstStyle/>
          <a:p>
            <a:fld id="{4D2D1A98-B28A-47F0-AF25-D4014F895462}" type="datetimeFigureOut">
              <a:rPr lang="en-US" smtClean="0"/>
              <a:t>10/7/2019</a:t>
            </a:fld>
            <a:endParaRPr lang="en-US"/>
          </a:p>
        </p:txBody>
      </p:sp>
      <p:sp>
        <p:nvSpPr>
          <p:cNvPr id="5" name="Footer Placeholder 4">
            <a:extLst>
              <a:ext uri="{FF2B5EF4-FFF2-40B4-BE49-F238E27FC236}">
                <a16:creationId xmlns:a16="http://schemas.microsoft.com/office/drawing/2014/main" id="{5F9BBF02-05B5-4A96-88B2-8C97FA23F0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E49C1C-13BC-4A15-8A81-403F722647AB}"/>
              </a:ext>
            </a:extLst>
          </p:cNvPr>
          <p:cNvSpPr>
            <a:spLocks noGrp="1"/>
          </p:cNvSpPr>
          <p:nvPr>
            <p:ph type="sldNum" sz="quarter" idx="12"/>
          </p:nvPr>
        </p:nvSpPr>
        <p:spPr/>
        <p:txBody>
          <a:bodyPr/>
          <a:lstStyle/>
          <a:p>
            <a:fld id="{562BDB18-DE03-4BF0-949A-65920FCE0C16}" type="slidenum">
              <a:rPr lang="en-US" smtClean="0"/>
              <a:t>‹#›</a:t>
            </a:fld>
            <a:endParaRPr lang="en-US"/>
          </a:p>
        </p:txBody>
      </p:sp>
    </p:spTree>
    <p:extLst>
      <p:ext uri="{BB962C8B-B14F-4D97-AF65-F5344CB8AC3E}">
        <p14:creationId xmlns:p14="http://schemas.microsoft.com/office/powerpoint/2010/main" val="2138313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D63938-5619-41BB-94D1-2A8AA0F45C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462F39-67B7-400C-A438-656EDEB134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0661E-1424-4E67-8BB3-677AAB3386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2D1A98-B28A-47F0-AF25-D4014F895462}" type="datetimeFigureOut">
              <a:rPr lang="en-US" smtClean="0"/>
              <a:t>10/7/2019</a:t>
            </a:fld>
            <a:endParaRPr lang="en-US"/>
          </a:p>
        </p:txBody>
      </p:sp>
      <p:sp>
        <p:nvSpPr>
          <p:cNvPr id="5" name="Footer Placeholder 4">
            <a:extLst>
              <a:ext uri="{FF2B5EF4-FFF2-40B4-BE49-F238E27FC236}">
                <a16:creationId xmlns:a16="http://schemas.microsoft.com/office/drawing/2014/main" id="{62112AC1-8222-4C2F-8068-04D53A00AF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DB8ACF-5D92-4A54-8F38-BDA3707910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2BDB18-DE03-4BF0-949A-65920FCE0C16}" type="slidenum">
              <a:rPr lang="en-US" smtClean="0"/>
              <a:t>‹#›</a:t>
            </a:fld>
            <a:endParaRPr lang="en-US"/>
          </a:p>
        </p:txBody>
      </p:sp>
      <p:sp>
        <p:nvSpPr>
          <p:cNvPr id="7" name="MSIPCMContentMarking" descr="{&quot;HashCode&quot;:549228713,&quot;Placement&quot;:&quot;Footer&quot;}">
            <a:extLst>
              <a:ext uri="{FF2B5EF4-FFF2-40B4-BE49-F238E27FC236}">
                <a16:creationId xmlns:a16="http://schemas.microsoft.com/office/drawing/2014/main" id="{E45DF54A-6BFB-4812-9537-7A81E1FB505A}"/>
              </a:ext>
            </a:extLst>
          </p:cNvPr>
          <p:cNvSpPr txBox="1"/>
          <p:nvPr userDrawn="1"/>
        </p:nvSpPr>
        <p:spPr>
          <a:xfrm>
            <a:off x="5500525" y="6610042"/>
            <a:ext cx="1190949" cy="247958"/>
          </a:xfrm>
          <a:prstGeom prst="rect">
            <a:avLst/>
          </a:prstGeom>
          <a:noFill/>
        </p:spPr>
        <p:txBody>
          <a:bodyPr vert="horz" wrap="square" lIns="0" tIns="0" rIns="0" bIns="0" rtlCol="0" anchor="ctr" anchorCtr="1">
            <a:spAutoFit/>
          </a:bodyPr>
          <a:lstStyle/>
          <a:p>
            <a:pPr algn="ctr">
              <a:spcBef>
                <a:spcPts val="0"/>
              </a:spcBef>
              <a:spcAft>
                <a:spcPts val="0"/>
              </a:spcAft>
            </a:pPr>
            <a:r>
              <a:rPr lang="en-US" sz="1000">
                <a:solidFill>
                  <a:srgbClr val="000000"/>
                </a:solidFill>
                <a:latin typeface="Times New Roman" panose="02020603050405020304" pitchFamily="18" charset="0"/>
              </a:rPr>
              <a:t>UNCLASSIFIED</a:t>
            </a:r>
          </a:p>
        </p:txBody>
      </p:sp>
    </p:spTree>
    <p:extLst>
      <p:ext uri="{BB962C8B-B14F-4D97-AF65-F5344CB8AC3E}">
        <p14:creationId xmlns:p14="http://schemas.microsoft.com/office/powerpoint/2010/main" val="737957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 Target="slide3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0912C-B8EC-4969-856F-7398C951A0E9}"/>
              </a:ext>
            </a:extLst>
          </p:cNvPr>
          <p:cNvSpPr>
            <a:spLocks noGrp="1"/>
          </p:cNvSpPr>
          <p:nvPr>
            <p:ph type="ctrTitle"/>
          </p:nvPr>
        </p:nvSpPr>
        <p:spPr>
          <a:xfrm>
            <a:off x="696286" y="1122363"/>
            <a:ext cx="10393960" cy="2526848"/>
          </a:xfrm>
        </p:spPr>
        <p:txBody>
          <a:bodyPr>
            <a:normAutofit fontScale="90000"/>
          </a:bodyPr>
          <a:lstStyle/>
          <a:p>
            <a:pPr>
              <a:lnSpc>
                <a:spcPct val="100000"/>
              </a:lnSpc>
            </a:pPr>
            <a:r>
              <a:rPr lang="es-CR" b="1"/>
              <a:t>Tendencias Internacionales </a:t>
            </a:r>
            <a:r>
              <a:rPr lang="es-CR" b="1" dirty="0"/>
              <a:t>en la Ética Legislativa: Presentación a la Asamblea Legislativa de Costa Rica</a:t>
            </a:r>
            <a:endParaRPr lang="es-CR" dirty="0"/>
          </a:p>
        </p:txBody>
      </p:sp>
      <p:sp>
        <p:nvSpPr>
          <p:cNvPr id="3" name="Subtitle 2">
            <a:extLst>
              <a:ext uri="{FF2B5EF4-FFF2-40B4-BE49-F238E27FC236}">
                <a16:creationId xmlns:a16="http://schemas.microsoft.com/office/drawing/2014/main" id="{816F45E1-68DA-4493-BC5E-CFBEBD369CF7}"/>
              </a:ext>
            </a:extLst>
          </p:cNvPr>
          <p:cNvSpPr>
            <a:spLocks noGrp="1"/>
          </p:cNvSpPr>
          <p:nvPr>
            <p:ph type="subTitle" idx="1"/>
          </p:nvPr>
        </p:nvSpPr>
        <p:spPr>
          <a:xfrm>
            <a:off x="1524000" y="4156514"/>
            <a:ext cx="9144000" cy="1655762"/>
          </a:xfrm>
        </p:spPr>
        <p:txBody>
          <a:bodyPr/>
          <a:lstStyle/>
          <a:p>
            <a:pPr>
              <a:lnSpc>
                <a:spcPct val="100000"/>
              </a:lnSpc>
              <a:spcBef>
                <a:spcPts val="0"/>
              </a:spcBef>
            </a:pPr>
            <a:r>
              <a:rPr lang="en-US" dirty="0"/>
              <a:t>Richard E. Messick</a:t>
            </a:r>
          </a:p>
          <a:p>
            <a:pPr>
              <a:lnSpc>
                <a:spcPct val="100000"/>
              </a:lnSpc>
              <a:spcBef>
                <a:spcPts val="0"/>
              </a:spcBef>
            </a:pPr>
            <a:r>
              <a:rPr lang="en-US" dirty="0"/>
              <a:t>3 de octubre, 2019</a:t>
            </a:r>
          </a:p>
          <a:p>
            <a:pPr>
              <a:lnSpc>
                <a:spcPct val="100000"/>
              </a:lnSpc>
              <a:spcBef>
                <a:spcPts val="0"/>
              </a:spcBef>
            </a:pPr>
            <a:r>
              <a:rPr lang="en-US" dirty="0"/>
              <a:t>messickrick@gmail.com</a:t>
            </a:r>
          </a:p>
        </p:txBody>
      </p:sp>
    </p:spTree>
    <p:extLst>
      <p:ext uri="{BB962C8B-B14F-4D97-AF65-F5344CB8AC3E}">
        <p14:creationId xmlns:p14="http://schemas.microsoft.com/office/powerpoint/2010/main" val="531244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96058-211B-4E20-8457-5EE188992E86}"/>
              </a:ext>
            </a:extLst>
          </p:cNvPr>
          <p:cNvSpPr>
            <a:spLocks noGrp="1"/>
          </p:cNvSpPr>
          <p:nvPr>
            <p:ph type="title"/>
          </p:nvPr>
        </p:nvSpPr>
        <p:spPr>
          <a:xfrm>
            <a:off x="285225" y="247679"/>
            <a:ext cx="10867239" cy="1325563"/>
          </a:xfrm>
        </p:spPr>
        <p:txBody>
          <a:bodyPr/>
          <a:lstStyle/>
          <a:p>
            <a:r>
              <a:rPr lang="es-US" dirty="0"/>
              <a:t>Categorías de Normas Éticas</a:t>
            </a:r>
            <a:endParaRPr lang="en-US" dirty="0"/>
          </a:p>
        </p:txBody>
      </p:sp>
      <p:sp>
        <p:nvSpPr>
          <p:cNvPr id="3" name="Content Placeholder 2">
            <a:extLst>
              <a:ext uri="{FF2B5EF4-FFF2-40B4-BE49-F238E27FC236}">
                <a16:creationId xmlns:a16="http://schemas.microsoft.com/office/drawing/2014/main" id="{FD291AF6-EEB9-4F56-8B47-C8A0E1D9AAA8}"/>
              </a:ext>
            </a:extLst>
          </p:cNvPr>
          <p:cNvSpPr>
            <a:spLocks noGrp="1"/>
          </p:cNvSpPr>
          <p:nvPr>
            <p:ph idx="1"/>
          </p:nvPr>
        </p:nvSpPr>
        <p:spPr>
          <a:xfrm>
            <a:off x="838200" y="1573242"/>
            <a:ext cx="10515600" cy="5103783"/>
          </a:xfrm>
        </p:spPr>
        <p:txBody>
          <a:bodyPr>
            <a:normAutofit fontScale="92500" lnSpcReduction="10000"/>
          </a:bodyPr>
          <a:lstStyle/>
          <a:p>
            <a:pPr>
              <a:spcBef>
                <a:spcPts val="600"/>
              </a:spcBef>
              <a:spcAft>
                <a:spcPts val="1200"/>
              </a:spcAft>
            </a:pPr>
            <a:r>
              <a:rPr lang="es-CR" sz="3600" dirty="0"/>
              <a:t>Principios de Alto Nivel</a:t>
            </a:r>
          </a:p>
          <a:p>
            <a:pPr marL="457200" lvl="1" indent="0" algn="just">
              <a:spcBef>
                <a:spcPts val="600"/>
              </a:spcBef>
              <a:spcAft>
                <a:spcPts val="1200"/>
              </a:spcAft>
              <a:buNone/>
            </a:pPr>
            <a:r>
              <a:rPr lang="es-CR" sz="2800" dirty="0"/>
              <a:t>Entrega: “Las personas que ocupan cargos públicos deben actuar únicamente al servicio del interés público. No deberían actuar en búsqueda de provecho financiero u otros beneficios para ellos, su familia, o sus amistades”.</a:t>
            </a:r>
          </a:p>
          <a:p>
            <a:pPr>
              <a:spcBef>
                <a:spcPts val="600"/>
              </a:spcBef>
              <a:spcAft>
                <a:spcPts val="1200"/>
              </a:spcAft>
            </a:pPr>
            <a:r>
              <a:rPr lang="es-CR" sz="3600" dirty="0"/>
              <a:t>Normas Detalladas</a:t>
            </a:r>
          </a:p>
          <a:p>
            <a:pPr marL="457200" lvl="1" indent="0">
              <a:spcBef>
                <a:spcPts val="600"/>
              </a:spcBef>
              <a:spcAft>
                <a:spcPts val="1200"/>
              </a:spcAft>
              <a:buNone/>
            </a:pPr>
            <a:r>
              <a:rPr lang="es-CR" sz="2800" dirty="0"/>
              <a:t>Cumplimiento: “A un miembro, oficial, o empleado se le permite aceptar una </a:t>
            </a:r>
            <a:r>
              <a:rPr lang="en-US" sz="2800" dirty="0"/>
              <a:t>‘</a:t>
            </a:r>
            <a:r>
              <a:rPr lang="es-CR" sz="2800" dirty="0"/>
              <a:t>invitación gratis’ para una actividad de participación amplia, si: (1) la invitación proviene del organizador de la actividad; (2) por lo menos 25 personas externas al Congreso participarán; (3) la actividad est</a:t>
            </a:r>
            <a:r>
              <a:rPr lang="es-US" sz="2800" dirty="0"/>
              <a:t>á</a:t>
            </a:r>
            <a:r>
              <a:rPr lang="es-CR" sz="2800" dirty="0"/>
              <a:t> abierta a miembros de cierto grupo profesional, o una amplia gama de personas con interés en el tema; y (4) la actividad se relaciona con las responsabilidades oficiales del miembro del Senado</a:t>
            </a:r>
            <a:r>
              <a:rPr lang="en-US" sz="2800" dirty="0"/>
              <a:t>”.</a:t>
            </a:r>
            <a:endParaRPr lang="es-CR" sz="2800" dirty="0"/>
          </a:p>
        </p:txBody>
      </p:sp>
    </p:spTree>
    <p:extLst>
      <p:ext uri="{BB962C8B-B14F-4D97-AF65-F5344CB8AC3E}">
        <p14:creationId xmlns:p14="http://schemas.microsoft.com/office/powerpoint/2010/main" val="1397319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67F07-BA93-4AFC-8902-C62ED951E13A}"/>
              </a:ext>
            </a:extLst>
          </p:cNvPr>
          <p:cNvSpPr>
            <a:spLocks noGrp="1"/>
          </p:cNvSpPr>
          <p:nvPr>
            <p:ph type="title"/>
          </p:nvPr>
        </p:nvSpPr>
        <p:spPr>
          <a:xfrm>
            <a:off x="384048" y="365125"/>
            <a:ext cx="10969752" cy="1325563"/>
          </a:xfrm>
        </p:spPr>
        <p:txBody>
          <a:bodyPr/>
          <a:lstStyle/>
          <a:p>
            <a:r>
              <a:rPr lang="en-US" dirty="0"/>
              <a:t>Fuentes de la Ética Legislativa</a:t>
            </a:r>
          </a:p>
        </p:txBody>
      </p:sp>
      <p:sp>
        <p:nvSpPr>
          <p:cNvPr id="3" name="Content Placeholder 2">
            <a:extLst>
              <a:ext uri="{FF2B5EF4-FFF2-40B4-BE49-F238E27FC236}">
                <a16:creationId xmlns:a16="http://schemas.microsoft.com/office/drawing/2014/main" id="{5DAE5B9D-556B-40BD-BE9D-580F01FBAEF8}"/>
              </a:ext>
            </a:extLst>
          </p:cNvPr>
          <p:cNvSpPr>
            <a:spLocks noGrp="1"/>
          </p:cNvSpPr>
          <p:nvPr>
            <p:ph idx="1"/>
          </p:nvPr>
        </p:nvSpPr>
        <p:spPr/>
        <p:txBody>
          <a:bodyPr/>
          <a:lstStyle/>
          <a:p>
            <a:r>
              <a:rPr lang="es-CR" sz="3600" dirty="0"/>
              <a:t>La Constitución</a:t>
            </a:r>
          </a:p>
          <a:p>
            <a:pPr lvl="1"/>
            <a:r>
              <a:rPr lang="es-CR" sz="3600" dirty="0"/>
              <a:t>Artículos 111 &amp; 112</a:t>
            </a:r>
          </a:p>
          <a:p>
            <a:r>
              <a:rPr lang="es-CR" sz="3600" dirty="0"/>
              <a:t>Estatutos</a:t>
            </a:r>
          </a:p>
          <a:p>
            <a:pPr lvl="1"/>
            <a:r>
              <a:rPr lang="es-CR" sz="3600" dirty="0"/>
              <a:t>Artículos 21- 23 ley contra la corrupción/enriquecimiento ilícito </a:t>
            </a:r>
          </a:p>
          <a:p>
            <a:r>
              <a:rPr lang="es-CR" sz="3600" dirty="0"/>
              <a:t>Código de Ética</a:t>
            </a:r>
          </a:p>
          <a:p>
            <a:pPr lvl="1"/>
            <a:r>
              <a:rPr lang="es-CR" sz="3600" dirty="0"/>
              <a:t>Acuerdo 53-13-14 para empleados</a:t>
            </a:r>
          </a:p>
          <a:p>
            <a:endParaRPr lang="en-US" dirty="0"/>
          </a:p>
          <a:p>
            <a:endParaRPr lang="en-US" dirty="0"/>
          </a:p>
        </p:txBody>
      </p:sp>
    </p:spTree>
    <p:extLst>
      <p:ext uri="{BB962C8B-B14F-4D97-AF65-F5344CB8AC3E}">
        <p14:creationId xmlns:p14="http://schemas.microsoft.com/office/powerpoint/2010/main" val="1039198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520F-3901-4FD0-B55C-76A850BFEBA2}"/>
              </a:ext>
            </a:extLst>
          </p:cNvPr>
          <p:cNvSpPr>
            <a:spLocks noGrp="1"/>
          </p:cNvSpPr>
          <p:nvPr>
            <p:ph type="title"/>
          </p:nvPr>
        </p:nvSpPr>
        <p:spPr>
          <a:xfrm>
            <a:off x="413459" y="146753"/>
            <a:ext cx="10515600" cy="1325563"/>
          </a:xfrm>
        </p:spPr>
        <p:txBody>
          <a:bodyPr/>
          <a:lstStyle/>
          <a:p>
            <a:r>
              <a:rPr lang="es-CR" dirty="0"/>
              <a:t>Valores: Temas Compartidas</a:t>
            </a:r>
          </a:p>
        </p:txBody>
      </p:sp>
      <p:sp>
        <p:nvSpPr>
          <p:cNvPr id="3" name="Content Placeholder 2">
            <a:extLst>
              <a:ext uri="{FF2B5EF4-FFF2-40B4-BE49-F238E27FC236}">
                <a16:creationId xmlns:a16="http://schemas.microsoft.com/office/drawing/2014/main" id="{6FB43CAF-2512-4046-B04A-B894DDEDB459}"/>
              </a:ext>
            </a:extLst>
          </p:cNvPr>
          <p:cNvSpPr>
            <a:spLocks noGrp="1"/>
          </p:cNvSpPr>
          <p:nvPr>
            <p:ph idx="1"/>
          </p:nvPr>
        </p:nvSpPr>
        <p:spPr>
          <a:xfrm>
            <a:off x="838200" y="1472316"/>
            <a:ext cx="10515600" cy="4576147"/>
          </a:xfrm>
        </p:spPr>
        <p:txBody>
          <a:bodyPr>
            <a:noAutofit/>
          </a:bodyPr>
          <a:lstStyle/>
          <a:p>
            <a:pPr indent="458788"/>
            <a:r>
              <a:rPr lang="es-CR" sz="4400" dirty="0"/>
              <a:t>Imparcialidad</a:t>
            </a:r>
          </a:p>
          <a:p>
            <a:pPr indent="458788"/>
            <a:r>
              <a:rPr lang="es-CR" sz="4400" dirty="0"/>
              <a:t>Legalidad</a:t>
            </a:r>
          </a:p>
          <a:p>
            <a:pPr indent="458788"/>
            <a:r>
              <a:rPr lang="es-CR" sz="4400" dirty="0"/>
              <a:t>Confiabilidad</a:t>
            </a:r>
          </a:p>
          <a:p>
            <a:pPr indent="458788"/>
            <a:r>
              <a:rPr lang="es-CR" sz="4400" dirty="0"/>
              <a:t>Tratamiento Igualitario</a:t>
            </a:r>
          </a:p>
          <a:p>
            <a:pPr indent="458788"/>
            <a:r>
              <a:rPr lang="es-CR" sz="4400" dirty="0"/>
              <a:t>Probidad </a:t>
            </a:r>
          </a:p>
          <a:p>
            <a:pPr indent="458788"/>
            <a:r>
              <a:rPr lang="es-CR" sz="4400" dirty="0"/>
              <a:t>Profesionalismo</a:t>
            </a:r>
          </a:p>
        </p:txBody>
      </p:sp>
      <p:sp>
        <p:nvSpPr>
          <p:cNvPr id="4" name="TextBox 3">
            <a:extLst>
              <a:ext uri="{FF2B5EF4-FFF2-40B4-BE49-F238E27FC236}">
                <a16:creationId xmlns:a16="http://schemas.microsoft.com/office/drawing/2014/main" id="{37C91655-34CE-4BBF-BCD1-AC4390350713}"/>
              </a:ext>
            </a:extLst>
          </p:cNvPr>
          <p:cNvSpPr txBox="1"/>
          <p:nvPr/>
        </p:nvSpPr>
        <p:spPr>
          <a:xfrm>
            <a:off x="604008" y="6082019"/>
            <a:ext cx="10897298" cy="892552"/>
          </a:xfrm>
          <a:prstGeom prst="rect">
            <a:avLst/>
          </a:prstGeom>
          <a:noFill/>
        </p:spPr>
        <p:txBody>
          <a:bodyPr wrap="square" rtlCol="0">
            <a:spAutoFit/>
          </a:bodyPr>
          <a:lstStyle/>
          <a:p>
            <a:r>
              <a:rPr lang="es-CR" dirty="0"/>
              <a:t>Fuente:  Bo Rothstein y Nicholas </a:t>
            </a:r>
            <a:r>
              <a:rPr lang="es-CR" dirty="0" err="1"/>
              <a:t>Sorak</a:t>
            </a:r>
            <a:r>
              <a:rPr lang="es-CR" dirty="0"/>
              <a:t>, Códigos de Ética para la Administración Pública: Una Estudio Comparativo, 2017</a:t>
            </a:r>
          </a:p>
          <a:p>
            <a:r>
              <a:rPr lang="en-US" sz="1600" dirty="0"/>
              <a:t> </a:t>
            </a:r>
          </a:p>
        </p:txBody>
      </p:sp>
    </p:spTree>
    <p:extLst>
      <p:ext uri="{BB962C8B-B14F-4D97-AF65-F5344CB8AC3E}">
        <p14:creationId xmlns:p14="http://schemas.microsoft.com/office/powerpoint/2010/main" val="4016847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520F-3901-4FD0-B55C-76A850BFEBA2}"/>
              </a:ext>
            </a:extLst>
          </p:cNvPr>
          <p:cNvSpPr>
            <a:spLocks noGrp="1"/>
          </p:cNvSpPr>
          <p:nvPr>
            <p:ph type="title"/>
          </p:nvPr>
        </p:nvSpPr>
        <p:spPr>
          <a:xfrm>
            <a:off x="430237" y="322922"/>
            <a:ext cx="10515600" cy="1325563"/>
          </a:xfrm>
        </p:spPr>
        <p:txBody>
          <a:bodyPr/>
          <a:lstStyle/>
          <a:p>
            <a:r>
              <a:rPr lang="en-US" dirty="0"/>
              <a:t>Valores: </a:t>
            </a:r>
            <a:r>
              <a:rPr lang="es-ES" dirty="0"/>
              <a:t>Normas de conducta de la vida pública del Reino Unido</a:t>
            </a:r>
            <a:endParaRPr lang="en-US" dirty="0"/>
          </a:p>
        </p:txBody>
      </p:sp>
      <p:sp>
        <p:nvSpPr>
          <p:cNvPr id="3" name="Content Placeholder 2">
            <a:extLst>
              <a:ext uri="{FF2B5EF4-FFF2-40B4-BE49-F238E27FC236}">
                <a16:creationId xmlns:a16="http://schemas.microsoft.com/office/drawing/2014/main" id="{6FB43CAF-2512-4046-B04A-B894DDEDB459}"/>
              </a:ext>
            </a:extLst>
          </p:cNvPr>
          <p:cNvSpPr>
            <a:spLocks noGrp="1"/>
          </p:cNvSpPr>
          <p:nvPr>
            <p:ph idx="1"/>
          </p:nvPr>
        </p:nvSpPr>
        <p:spPr>
          <a:xfrm>
            <a:off x="838200" y="1648484"/>
            <a:ext cx="10515600" cy="4886593"/>
          </a:xfrm>
        </p:spPr>
        <p:txBody>
          <a:bodyPr>
            <a:noAutofit/>
          </a:bodyPr>
          <a:lstStyle/>
          <a:p>
            <a:pPr marL="852488" indent="-571500"/>
            <a:r>
              <a:rPr lang="en-US" sz="4000" dirty="0"/>
              <a:t>Entrega</a:t>
            </a:r>
          </a:p>
          <a:p>
            <a:pPr marL="852488" indent="-571500"/>
            <a:r>
              <a:rPr lang="en-US" sz="4000" dirty="0"/>
              <a:t>Probidad</a:t>
            </a:r>
          </a:p>
          <a:p>
            <a:pPr marL="852488" indent="-571500"/>
            <a:r>
              <a:rPr lang="en-US" sz="4000" dirty="0"/>
              <a:t>Imparcialidad</a:t>
            </a:r>
          </a:p>
          <a:p>
            <a:pPr marL="852488" indent="-571500"/>
            <a:r>
              <a:rPr lang="en-US" sz="4000" dirty="0"/>
              <a:t>Rendición de cuentas</a:t>
            </a:r>
          </a:p>
          <a:p>
            <a:pPr marL="852488" indent="-571500"/>
            <a:r>
              <a:rPr lang="en-US" sz="4000" dirty="0"/>
              <a:t>Transparencia</a:t>
            </a:r>
          </a:p>
          <a:p>
            <a:pPr marL="852488" indent="-571500"/>
            <a:r>
              <a:rPr lang="en-US" sz="4000" dirty="0"/>
              <a:t>Honestidad</a:t>
            </a:r>
          </a:p>
          <a:p>
            <a:pPr marL="852488" indent="-571500"/>
            <a:r>
              <a:rPr lang="en-US" sz="4000" dirty="0"/>
              <a:t>Liderazgo</a:t>
            </a:r>
          </a:p>
          <a:p>
            <a:endParaRPr lang="en-US" dirty="0"/>
          </a:p>
        </p:txBody>
      </p:sp>
    </p:spTree>
    <p:extLst>
      <p:ext uri="{BB962C8B-B14F-4D97-AF65-F5344CB8AC3E}">
        <p14:creationId xmlns:p14="http://schemas.microsoft.com/office/powerpoint/2010/main" val="4247885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520F-3901-4FD0-B55C-76A850BFEBA2}"/>
              </a:ext>
            </a:extLst>
          </p:cNvPr>
          <p:cNvSpPr>
            <a:spLocks noGrp="1"/>
          </p:cNvSpPr>
          <p:nvPr>
            <p:ph type="title"/>
          </p:nvPr>
        </p:nvSpPr>
        <p:spPr>
          <a:xfrm>
            <a:off x="239151" y="52437"/>
            <a:ext cx="10678551" cy="1325563"/>
          </a:xfrm>
        </p:spPr>
        <p:txBody>
          <a:bodyPr/>
          <a:lstStyle/>
          <a:p>
            <a:r>
              <a:rPr lang="en-US" dirty="0"/>
              <a:t>Valores: Belice</a:t>
            </a:r>
          </a:p>
        </p:txBody>
      </p:sp>
      <p:sp>
        <p:nvSpPr>
          <p:cNvPr id="3" name="Content Placeholder 2">
            <a:extLst>
              <a:ext uri="{FF2B5EF4-FFF2-40B4-BE49-F238E27FC236}">
                <a16:creationId xmlns:a16="http://schemas.microsoft.com/office/drawing/2014/main" id="{6FB43CAF-2512-4046-B04A-B894DDEDB459}"/>
              </a:ext>
            </a:extLst>
          </p:cNvPr>
          <p:cNvSpPr>
            <a:spLocks noGrp="1"/>
          </p:cNvSpPr>
          <p:nvPr>
            <p:ph idx="1"/>
          </p:nvPr>
        </p:nvSpPr>
        <p:spPr>
          <a:xfrm>
            <a:off x="647113" y="1336432"/>
            <a:ext cx="11114649" cy="5198646"/>
          </a:xfrm>
        </p:spPr>
        <p:txBody>
          <a:bodyPr>
            <a:noAutofit/>
          </a:bodyPr>
          <a:lstStyle/>
          <a:p>
            <a:pPr marL="0" indent="0">
              <a:buNone/>
            </a:pPr>
            <a:r>
              <a:rPr lang="es-CR" sz="4400" dirty="0"/>
              <a:t>Legisladores no deberán:</a:t>
            </a:r>
          </a:p>
          <a:p>
            <a:pPr marL="463550" indent="338138">
              <a:tabLst>
                <a:tab pos="801688" algn="l"/>
              </a:tabLst>
            </a:pPr>
            <a:r>
              <a:rPr lang="es-CR" sz="3600" dirty="0"/>
              <a:t>exponerse a situaciones de conflicto de interés</a:t>
            </a:r>
          </a:p>
          <a:p>
            <a:pPr marL="463550" indent="338138">
              <a:tabLst>
                <a:tab pos="801688" algn="l"/>
              </a:tabLst>
            </a:pPr>
            <a:r>
              <a:rPr lang="es-CR" sz="3600" dirty="0"/>
              <a:t>comprometer la buena ejecución de sus tareas y deberes</a:t>
            </a:r>
          </a:p>
          <a:p>
            <a:pPr marL="463550" indent="338138">
              <a:tabLst>
                <a:tab pos="801688" algn="l"/>
              </a:tabLst>
            </a:pPr>
            <a:r>
              <a:rPr lang="es-CR" sz="3600" dirty="0"/>
              <a:t>utilizar su puesto para fines de lucro</a:t>
            </a:r>
          </a:p>
          <a:p>
            <a:pPr marL="463550" indent="338138">
              <a:tabLst>
                <a:tab pos="801688" algn="l"/>
              </a:tabLst>
            </a:pPr>
            <a:r>
              <a:rPr lang="es-CR" sz="3600" dirty="0"/>
              <a:t>denigrar su oficina o puesto</a:t>
            </a:r>
          </a:p>
          <a:p>
            <a:pPr marL="463550" indent="338138">
              <a:tabLst>
                <a:tab pos="801688" algn="l"/>
              </a:tabLst>
            </a:pPr>
            <a:r>
              <a:rPr lang="es-CR" sz="3600" dirty="0"/>
              <a:t>permitir que se le cuestione su probidad</a:t>
            </a:r>
          </a:p>
          <a:p>
            <a:pPr marL="463550" indent="338138">
              <a:tabLst>
                <a:tab pos="801688" algn="l"/>
              </a:tabLst>
            </a:pPr>
            <a:r>
              <a:rPr lang="es-CR" sz="3600" dirty="0"/>
              <a:t>arriesgar el respeto hacia el gobierno o la confianza en la probidad del gobierno</a:t>
            </a:r>
            <a:endParaRPr lang="en-US" sz="3600" dirty="0"/>
          </a:p>
          <a:p>
            <a:pPr marL="738188" indent="-457200"/>
            <a:endParaRPr lang="en-US" sz="2000" dirty="0"/>
          </a:p>
          <a:p>
            <a:pPr marL="280988" indent="0">
              <a:buNone/>
            </a:pPr>
            <a:endParaRPr lang="en-US" dirty="0"/>
          </a:p>
        </p:txBody>
      </p:sp>
    </p:spTree>
    <p:extLst>
      <p:ext uri="{BB962C8B-B14F-4D97-AF65-F5344CB8AC3E}">
        <p14:creationId xmlns:p14="http://schemas.microsoft.com/office/powerpoint/2010/main" val="1103733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EC8F0-6A04-4246-9148-F8B83F59E2F2}"/>
              </a:ext>
            </a:extLst>
          </p:cNvPr>
          <p:cNvSpPr>
            <a:spLocks noGrp="1"/>
          </p:cNvSpPr>
          <p:nvPr>
            <p:ph type="title"/>
          </p:nvPr>
        </p:nvSpPr>
        <p:spPr>
          <a:xfrm>
            <a:off x="108626" y="198437"/>
            <a:ext cx="10515600" cy="1325563"/>
          </a:xfrm>
        </p:spPr>
        <p:txBody>
          <a:bodyPr/>
          <a:lstStyle/>
          <a:p>
            <a:r>
              <a:rPr lang="en-US" dirty="0"/>
              <a:t>Normas Detalladas</a:t>
            </a:r>
          </a:p>
        </p:txBody>
      </p:sp>
      <p:graphicFrame>
        <p:nvGraphicFramePr>
          <p:cNvPr id="4" name="Content Placeholder 3">
            <a:extLst>
              <a:ext uri="{FF2B5EF4-FFF2-40B4-BE49-F238E27FC236}">
                <a16:creationId xmlns:a16="http://schemas.microsoft.com/office/drawing/2014/main" id="{EC0C3BA1-0C53-4077-825E-D7E0F0025622}"/>
              </a:ext>
            </a:extLst>
          </p:cNvPr>
          <p:cNvGraphicFramePr>
            <a:graphicFrameLocks noGrp="1"/>
          </p:cNvGraphicFramePr>
          <p:nvPr>
            <p:ph idx="1"/>
            <p:extLst>
              <p:ext uri="{D42A27DB-BD31-4B8C-83A1-F6EECF244321}">
                <p14:modId xmlns:p14="http://schemas.microsoft.com/office/powerpoint/2010/main" val="605013714"/>
              </p:ext>
            </p:extLst>
          </p:nvPr>
        </p:nvGraphicFramePr>
        <p:xfrm>
          <a:off x="525294" y="1524000"/>
          <a:ext cx="11402438" cy="4041648"/>
        </p:xfrm>
        <a:graphic>
          <a:graphicData uri="http://schemas.openxmlformats.org/drawingml/2006/table">
            <a:tbl>
              <a:tblPr firstRow="1" bandRow="1">
                <a:tableStyleId>{5C22544A-7EE6-4342-B048-85BDC9FD1C3A}</a:tableStyleId>
              </a:tblPr>
              <a:tblGrid>
                <a:gridCol w="5689314">
                  <a:extLst>
                    <a:ext uri="{9D8B030D-6E8A-4147-A177-3AD203B41FA5}">
                      <a16:colId xmlns:a16="http://schemas.microsoft.com/office/drawing/2014/main" val="1176850232"/>
                    </a:ext>
                  </a:extLst>
                </a:gridCol>
                <a:gridCol w="5713124">
                  <a:extLst>
                    <a:ext uri="{9D8B030D-6E8A-4147-A177-3AD203B41FA5}">
                      <a16:colId xmlns:a16="http://schemas.microsoft.com/office/drawing/2014/main" val="1338755075"/>
                    </a:ext>
                  </a:extLst>
                </a:gridCol>
              </a:tblGrid>
              <a:tr h="950976">
                <a:tc>
                  <a:txBody>
                    <a:bodyPr/>
                    <a:lstStyle/>
                    <a:p>
                      <a:pPr marL="0" indent="-346075"/>
                      <a:r>
                        <a:rPr lang="en-US" sz="3600" b="0" baseline="0" dirty="0">
                          <a:solidFill>
                            <a:schemeClr val="tx1"/>
                          </a:solidFill>
                        </a:rPr>
                        <a:t>Conflictos de inter</a:t>
                      </a:r>
                      <a:r>
                        <a:rPr lang="es-US" sz="3600" b="0" baseline="0" dirty="0">
                          <a:solidFill>
                            <a:schemeClr val="tx1"/>
                          </a:solidFill>
                        </a:rPr>
                        <a:t>és</a:t>
                      </a:r>
                      <a:endParaRPr lang="en-US" sz="3600" b="0" baseline="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a:r>
                        <a:rPr lang="es-US" sz="3600" b="0" baseline="0" dirty="0">
                          <a:solidFill>
                            <a:schemeClr val="tx1"/>
                          </a:solidFill>
                        </a:rPr>
                        <a:t>C</a:t>
                      </a:r>
                      <a:r>
                        <a:rPr lang="en-US" sz="3600" b="0" baseline="0" dirty="0" err="1">
                          <a:solidFill>
                            <a:schemeClr val="tx1"/>
                          </a:solidFill>
                        </a:rPr>
                        <a:t>ambios</a:t>
                      </a:r>
                      <a:r>
                        <a:rPr lang="en-US" sz="3600" b="0" baseline="0" dirty="0">
                          <a:solidFill>
                            <a:schemeClr val="tx1"/>
                          </a:solidFill>
                        </a:rPr>
                        <a:t> de </a:t>
                      </a:r>
                      <a:r>
                        <a:rPr lang="en-US" sz="3600" b="0" baseline="0" dirty="0" err="1">
                          <a:solidFill>
                            <a:schemeClr val="tx1"/>
                          </a:solidFill>
                        </a:rPr>
                        <a:t>partido</a:t>
                      </a:r>
                      <a:r>
                        <a:rPr lang="en-US" sz="3600" b="0" baseline="0" dirty="0">
                          <a:solidFill>
                            <a:schemeClr val="tx1"/>
                          </a:solidFill>
                        </a:rPr>
                        <a:t> (floor crossing)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844366"/>
                  </a:ext>
                </a:extLst>
              </a:tr>
              <a:tr h="950976">
                <a:tc>
                  <a:txBody>
                    <a:bodyPr/>
                    <a:lstStyle/>
                    <a:p>
                      <a:pPr marL="0"/>
                      <a:r>
                        <a:rPr lang="es-US" sz="3600" b="0" baseline="0" dirty="0">
                          <a:solidFill>
                            <a:schemeClr val="tx1"/>
                          </a:solidFill>
                        </a:rPr>
                        <a:t>R</a:t>
                      </a:r>
                      <a:r>
                        <a:rPr lang="en-US" sz="3600" b="0" baseline="0" dirty="0" err="1">
                          <a:solidFill>
                            <a:schemeClr val="tx1"/>
                          </a:solidFill>
                        </a:rPr>
                        <a:t>egalos</a:t>
                      </a:r>
                      <a:endParaRPr lang="en-US" sz="3600" b="0" baseline="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a:r>
                        <a:rPr lang="en-US" sz="3600" b="0" baseline="0" dirty="0" err="1">
                          <a:solidFill>
                            <a:schemeClr val="tx1"/>
                          </a:solidFill>
                        </a:rPr>
                        <a:t>Discriminación</a:t>
                      </a:r>
                      <a:endParaRPr lang="en-US" sz="3600" b="0" baseline="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7213266"/>
                  </a:ext>
                </a:extLst>
              </a:tr>
              <a:tr h="950976">
                <a:tc>
                  <a:txBody>
                    <a:bodyPr/>
                    <a:lstStyle/>
                    <a:p>
                      <a:pPr marL="0"/>
                      <a:r>
                        <a:rPr lang="en-US" sz="3600" b="0" baseline="0" dirty="0" err="1">
                          <a:solidFill>
                            <a:schemeClr val="tx1"/>
                          </a:solidFill>
                        </a:rPr>
                        <a:t>Uso</a:t>
                      </a:r>
                      <a:r>
                        <a:rPr lang="en-US" sz="3600" b="0" baseline="0" dirty="0">
                          <a:solidFill>
                            <a:schemeClr val="tx1"/>
                          </a:solidFill>
                        </a:rPr>
                        <a:t> de </a:t>
                      </a:r>
                      <a:r>
                        <a:rPr lang="en-US" sz="3600" b="0" baseline="0" dirty="0" err="1">
                          <a:solidFill>
                            <a:schemeClr val="tx1"/>
                          </a:solidFill>
                        </a:rPr>
                        <a:t>recursos</a:t>
                      </a:r>
                      <a:r>
                        <a:rPr lang="en-US" sz="3600" b="0" baseline="0" dirty="0">
                          <a:solidFill>
                            <a:schemeClr val="tx1"/>
                          </a:solidFill>
                        </a:rPr>
                        <a:t> </a:t>
                      </a:r>
                      <a:r>
                        <a:rPr lang="en-US" sz="3600" b="0" baseline="0" dirty="0" err="1">
                          <a:solidFill>
                            <a:schemeClr val="tx1"/>
                          </a:solidFill>
                        </a:rPr>
                        <a:t>públicos</a:t>
                      </a:r>
                      <a:endParaRPr lang="en-US" sz="3600" b="0" baseline="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a:r>
                        <a:rPr lang="es-US" sz="3600" b="0" baseline="0" dirty="0">
                          <a:solidFill>
                            <a:schemeClr val="tx1"/>
                          </a:solidFill>
                        </a:rPr>
                        <a:t>C</a:t>
                      </a:r>
                      <a:r>
                        <a:rPr lang="en-US" sz="3600" b="0" baseline="0" dirty="0" err="1">
                          <a:solidFill>
                            <a:schemeClr val="tx1"/>
                          </a:solidFill>
                        </a:rPr>
                        <a:t>umplimiento</a:t>
                      </a:r>
                      <a:endParaRPr lang="en-US" sz="3600" b="0" baseline="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87897193"/>
                  </a:ext>
                </a:extLst>
              </a:tr>
              <a:tr h="950976">
                <a:tc>
                  <a:txBody>
                    <a:bodyPr/>
                    <a:lstStyle/>
                    <a:p>
                      <a:pPr marL="0"/>
                      <a:r>
                        <a:rPr lang="es-CR" sz="3600" b="0" baseline="0" dirty="0">
                          <a:solidFill>
                            <a:schemeClr val="tx1"/>
                          </a:solidFill>
                        </a:rPr>
                        <a:t>Lobby</a:t>
                      </a:r>
                      <a:endParaRPr lang="en-US" sz="3600" b="0" baseline="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1440"/>
                      <a:r>
                        <a:rPr lang="en-US" sz="3600" b="0" baseline="0" dirty="0" err="1">
                          <a:solidFill>
                            <a:schemeClr val="tx1"/>
                          </a:solidFill>
                        </a:rPr>
                        <a:t>Inmunidades</a:t>
                      </a:r>
                      <a:endParaRPr lang="en-US" sz="3600" b="0" baseline="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7889824"/>
                  </a:ext>
                </a:extLst>
              </a:tr>
            </a:tbl>
          </a:graphicData>
        </a:graphic>
      </p:graphicFrame>
      <p:graphicFrame>
        <p:nvGraphicFramePr>
          <p:cNvPr id="5" name="Table 4">
            <a:extLst>
              <a:ext uri="{FF2B5EF4-FFF2-40B4-BE49-F238E27FC236}">
                <a16:creationId xmlns:a16="http://schemas.microsoft.com/office/drawing/2014/main" id="{84CFC1BD-9676-47DE-9745-98B2FBDC8CF7}"/>
              </a:ext>
            </a:extLst>
          </p:cNvPr>
          <p:cNvGraphicFramePr>
            <a:graphicFrameLocks noGrp="1"/>
          </p:cNvGraphicFramePr>
          <p:nvPr>
            <p:extLst>
              <p:ext uri="{D42A27DB-BD31-4B8C-83A1-F6EECF244321}">
                <p14:modId xmlns:p14="http://schemas.microsoft.com/office/powerpoint/2010/main" val="3510150786"/>
              </p:ext>
            </p:extLst>
          </p:nvPr>
        </p:nvGraphicFramePr>
        <p:xfrm>
          <a:off x="525294" y="5612679"/>
          <a:ext cx="11402438" cy="640080"/>
        </p:xfrm>
        <a:graphic>
          <a:graphicData uri="http://schemas.openxmlformats.org/drawingml/2006/table">
            <a:tbl>
              <a:tblPr firstRow="1" bandRow="1">
                <a:tableStyleId>{5C22544A-7EE6-4342-B048-85BDC9FD1C3A}</a:tableStyleId>
              </a:tblPr>
              <a:tblGrid>
                <a:gridCol w="5749046">
                  <a:extLst>
                    <a:ext uri="{9D8B030D-6E8A-4147-A177-3AD203B41FA5}">
                      <a16:colId xmlns:a16="http://schemas.microsoft.com/office/drawing/2014/main" val="31012027"/>
                    </a:ext>
                  </a:extLst>
                </a:gridCol>
                <a:gridCol w="5653392">
                  <a:extLst>
                    <a:ext uri="{9D8B030D-6E8A-4147-A177-3AD203B41FA5}">
                      <a16:colId xmlns:a16="http://schemas.microsoft.com/office/drawing/2014/main" val="4068498927"/>
                    </a:ext>
                  </a:extLst>
                </a:gridCol>
              </a:tblGrid>
              <a:tr h="370840">
                <a:tc>
                  <a:txBody>
                    <a:bodyPr/>
                    <a:lstStyle/>
                    <a:p>
                      <a:pPr marL="0"/>
                      <a:r>
                        <a:rPr lang="en-US" sz="3600" b="0" baseline="0" dirty="0">
                          <a:solidFill>
                            <a:schemeClr val="tx1"/>
                          </a:solidFill>
                        </a:rPr>
                        <a:t>Transparencia </a:t>
                      </a:r>
                    </a:p>
                  </a:txBody>
                  <a:tcPr>
                    <a:noFill/>
                  </a:tcPr>
                </a:tc>
                <a:tc>
                  <a:txBody>
                    <a:bodyPr/>
                    <a:lstStyle/>
                    <a:p>
                      <a:pPr marL="91440"/>
                      <a:r>
                        <a:rPr lang="es-US" sz="3600" b="0" baseline="0" dirty="0">
                          <a:solidFill>
                            <a:schemeClr val="tx1"/>
                          </a:solidFill>
                        </a:rPr>
                        <a:t>C</a:t>
                      </a:r>
                      <a:r>
                        <a:rPr lang="en-US" sz="3600" b="0" baseline="0" dirty="0" err="1">
                          <a:solidFill>
                            <a:schemeClr val="tx1"/>
                          </a:solidFill>
                        </a:rPr>
                        <a:t>ontribuciones</a:t>
                      </a:r>
                      <a:r>
                        <a:rPr lang="en-US" sz="3600" b="0" baseline="0" dirty="0">
                          <a:solidFill>
                            <a:schemeClr val="tx1"/>
                          </a:solidFill>
                        </a:rPr>
                        <a:t> </a:t>
                      </a:r>
                      <a:r>
                        <a:rPr lang="en-US" sz="3600" b="0" baseline="0" dirty="0" err="1">
                          <a:solidFill>
                            <a:schemeClr val="tx1"/>
                          </a:solidFill>
                        </a:rPr>
                        <a:t>políticas</a:t>
                      </a:r>
                      <a:endParaRPr lang="en-US" sz="3600" b="0" baseline="0" dirty="0">
                        <a:solidFill>
                          <a:schemeClr val="tx1"/>
                        </a:solidFill>
                      </a:endParaRPr>
                    </a:p>
                  </a:txBody>
                  <a:tcPr>
                    <a:noFill/>
                  </a:tcPr>
                </a:tc>
                <a:extLst>
                  <a:ext uri="{0D108BD9-81ED-4DB2-BD59-A6C34878D82A}">
                    <a16:rowId xmlns:a16="http://schemas.microsoft.com/office/drawing/2014/main" val="2797922659"/>
                  </a:ext>
                </a:extLst>
              </a:tr>
            </a:tbl>
          </a:graphicData>
        </a:graphic>
      </p:graphicFrame>
    </p:spTree>
    <p:extLst>
      <p:ext uri="{BB962C8B-B14F-4D97-AF65-F5344CB8AC3E}">
        <p14:creationId xmlns:p14="http://schemas.microsoft.com/office/powerpoint/2010/main" val="2833050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600" fill="hold"/>
                                        <p:tgtEl>
                                          <p:spTgt spid="5"/>
                                        </p:tgtEl>
                                        <p:attrNameLst>
                                          <p:attrName>ppt_x</p:attrName>
                                        </p:attrNameLst>
                                      </p:cBhvr>
                                      <p:tavLst>
                                        <p:tav tm="0">
                                          <p:val>
                                            <p:strVal val="#ppt_x"/>
                                          </p:val>
                                        </p:tav>
                                        <p:tav tm="100000">
                                          <p:val>
                                            <p:strVal val="#ppt_x"/>
                                          </p:val>
                                        </p:tav>
                                      </p:tavLst>
                                    </p:anim>
                                    <p:anim calcmode="lin" valueType="num">
                                      <p:cBhvr additive="base">
                                        <p:cTn id="8" dur="26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75A7-E7F4-4529-AEA1-739ABD732CF3}"/>
              </a:ext>
            </a:extLst>
          </p:cNvPr>
          <p:cNvSpPr>
            <a:spLocks noGrp="1"/>
          </p:cNvSpPr>
          <p:nvPr>
            <p:ph type="title"/>
          </p:nvPr>
        </p:nvSpPr>
        <p:spPr>
          <a:xfrm>
            <a:off x="252919" y="94675"/>
            <a:ext cx="11100881" cy="1325563"/>
          </a:xfrm>
        </p:spPr>
        <p:txBody>
          <a:bodyPr/>
          <a:lstStyle/>
          <a:p>
            <a:r>
              <a:rPr lang="en-US" dirty="0"/>
              <a:t>Legisladores: ¿Representantes? ¿Servidores Públicos?</a:t>
            </a:r>
          </a:p>
        </p:txBody>
      </p:sp>
      <p:sp>
        <p:nvSpPr>
          <p:cNvPr id="3" name="Content Placeholder 2">
            <a:extLst>
              <a:ext uri="{FF2B5EF4-FFF2-40B4-BE49-F238E27FC236}">
                <a16:creationId xmlns:a16="http://schemas.microsoft.com/office/drawing/2014/main" id="{8FD4C886-AD2B-4C9C-AC99-9E9FBA4B4AFD}"/>
              </a:ext>
            </a:extLst>
          </p:cNvPr>
          <p:cNvSpPr>
            <a:spLocks noGrp="1"/>
          </p:cNvSpPr>
          <p:nvPr>
            <p:ph idx="1"/>
          </p:nvPr>
        </p:nvSpPr>
        <p:spPr>
          <a:xfrm>
            <a:off x="573931" y="1420238"/>
            <a:ext cx="11365149" cy="5350213"/>
          </a:xfrm>
        </p:spPr>
        <p:txBody>
          <a:bodyPr>
            <a:normAutofit lnSpcReduction="10000"/>
          </a:bodyPr>
          <a:lstStyle/>
          <a:p>
            <a:pPr marL="0" indent="0">
              <a:buNone/>
            </a:pPr>
            <a:r>
              <a:rPr lang="es-CR" sz="4000" i="1" dirty="0">
                <a:latin typeface="Times New Roman" panose="02020603050405020304" pitchFamily="18" charset="0"/>
                <a:cs typeface="Times New Roman" panose="02020603050405020304" pitchFamily="18" charset="0"/>
              </a:rPr>
              <a:t>Los deseos de los votantes “deberán llevar gran peso con él; sus opiniones, alta estima; sus asuntos, atención enfocada . . . Sin embargo su opinión imparcial, su juicio maduro, su consciencia iluminada, no los deberá sacrificar ni para Usted, ni para cualquier hombre o grupo de hombres sobre la tierra . . . . Su representante le debe, no solo su labor, sino su buen juicio . . . le traiciona . . . si lo sacrifica por su opinión. </a:t>
            </a:r>
          </a:p>
          <a:p>
            <a:pPr marL="0" indent="0">
              <a:buNone/>
            </a:pPr>
            <a:r>
              <a:rPr lang="en-US" sz="3600" dirty="0"/>
              <a:t>			Edmund Burke, discurso a votantes, 1774 </a:t>
            </a:r>
          </a:p>
          <a:p>
            <a:pPr marL="0" indent="0">
              <a:buNone/>
            </a:pPr>
            <a:endParaRPr lang="en-US" dirty="0"/>
          </a:p>
        </p:txBody>
      </p:sp>
    </p:spTree>
    <p:extLst>
      <p:ext uri="{BB962C8B-B14F-4D97-AF65-F5344CB8AC3E}">
        <p14:creationId xmlns:p14="http://schemas.microsoft.com/office/powerpoint/2010/main" val="4099914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BD5A-029F-4540-90A7-94FF8EA91BFB}"/>
              </a:ext>
            </a:extLst>
          </p:cNvPr>
          <p:cNvSpPr>
            <a:spLocks noGrp="1"/>
          </p:cNvSpPr>
          <p:nvPr>
            <p:ph type="title"/>
          </p:nvPr>
        </p:nvSpPr>
        <p:spPr>
          <a:xfrm>
            <a:off x="381000" y="365125"/>
            <a:ext cx="10972800" cy="1325563"/>
          </a:xfrm>
        </p:spPr>
        <p:txBody>
          <a:bodyPr/>
          <a:lstStyle/>
          <a:p>
            <a:r>
              <a:rPr lang="en-US" dirty="0"/>
              <a:t>Conflicto de Interés</a:t>
            </a:r>
          </a:p>
        </p:txBody>
      </p:sp>
      <p:sp>
        <p:nvSpPr>
          <p:cNvPr id="3" name="Content Placeholder 2">
            <a:extLst>
              <a:ext uri="{FF2B5EF4-FFF2-40B4-BE49-F238E27FC236}">
                <a16:creationId xmlns:a16="http://schemas.microsoft.com/office/drawing/2014/main" id="{24E8527F-B172-4622-A475-ED150DC3CF07}"/>
              </a:ext>
            </a:extLst>
          </p:cNvPr>
          <p:cNvSpPr>
            <a:spLocks noGrp="1"/>
          </p:cNvSpPr>
          <p:nvPr>
            <p:ph idx="1"/>
          </p:nvPr>
        </p:nvSpPr>
        <p:spPr>
          <a:xfrm>
            <a:off x="838200" y="1825625"/>
            <a:ext cx="10515600" cy="4222750"/>
          </a:xfrm>
        </p:spPr>
        <p:txBody>
          <a:bodyPr>
            <a:normAutofit lnSpcReduction="10000"/>
          </a:bodyPr>
          <a:lstStyle/>
          <a:p>
            <a:r>
              <a:rPr lang="en-US" i="1" dirty="0"/>
              <a:t>Los </a:t>
            </a:r>
            <a:r>
              <a:rPr lang="en-US" i="1" dirty="0" err="1"/>
              <a:t>colaboradores</a:t>
            </a:r>
            <a:r>
              <a:rPr lang="en-US" i="1" dirty="0"/>
              <a:t> de la </a:t>
            </a:r>
            <a:r>
              <a:rPr lang="en-US" i="1" dirty="0" err="1"/>
              <a:t>Asamblea</a:t>
            </a:r>
            <a:r>
              <a:rPr lang="en-US" i="1" dirty="0"/>
              <a:t> </a:t>
            </a:r>
            <a:r>
              <a:rPr lang="en-US" i="1" dirty="0" err="1"/>
              <a:t>Legislativa</a:t>
            </a:r>
            <a:r>
              <a:rPr lang="en-US" i="1" dirty="0"/>
              <a:t> </a:t>
            </a:r>
            <a:r>
              <a:rPr lang="en-US" i="1" dirty="0" err="1"/>
              <a:t>deben</a:t>
            </a:r>
            <a:r>
              <a:rPr lang="en-US" b="1" i="1" dirty="0"/>
              <a:t> </a:t>
            </a:r>
            <a:r>
              <a:rPr lang="en-US" b="1" i="1" dirty="0" err="1"/>
              <a:t>asegurar</a:t>
            </a:r>
            <a:r>
              <a:rPr lang="en-US" b="1" i="1" dirty="0"/>
              <a:t> </a:t>
            </a:r>
            <a:r>
              <a:rPr lang="en-US" b="1" i="1" dirty="0" err="1"/>
              <a:t>su</a:t>
            </a:r>
            <a:r>
              <a:rPr lang="en-US" b="1" i="1" dirty="0"/>
              <a:t> </a:t>
            </a:r>
            <a:r>
              <a:rPr lang="en-US" b="1" i="1" dirty="0" err="1"/>
              <a:t>independencia</a:t>
            </a:r>
            <a:r>
              <a:rPr lang="en-US" b="1" i="1" dirty="0"/>
              <a:t> y </a:t>
            </a:r>
            <a:r>
              <a:rPr lang="en-US" b="1" i="1" dirty="0" err="1"/>
              <a:t>objetividad</a:t>
            </a:r>
            <a:r>
              <a:rPr lang="en-US" i="1" dirty="0"/>
              <a:t>, </a:t>
            </a:r>
            <a:r>
              <a:rPr lang="en-US" i="1" dirty="0" err="1"/>
              <a:t>evitando</a:t>
            </a:r>
            <a:r>
              <a:rPr lang="en-US" i="1" dirty="0"/>
              <a:t> </a:t>
            </a:r>
            <a:r>
              <a:rPr lang="en-US" i="1" dirty="0" err="1"/>
              <a:t>caer</a:t>
            </a:r>
            <a:r>
              <a:rPr lang="en-US" i="1" dirty="0"/>
              <a:t> </a:t>
            </a:r>
            <a:r>
              <a:rPr lang="en-US" i="1" dirty="0" err="1"/>
              <a:t>en</a:t>
            </a:r>
            <a:r>
              <a:rPr lang="en-US" i="1" dirty="0"/>
              <a:t> </a:t>
            </a:r>
            <a:r>
              <a:rPr lang="en-US" i="1" dirty="0" err="1"/>
              <a:t>situaciones</a:t>
            </a:r>
            <a:r>
              <a:rPr lang="en-US" i="1" dirty="0"/>
              <a:t> que </a:t>
            </a:r>
            <a:r>
              <a:rPr lang="en-US" i="1" dirty="0" err="1"/>
              <a:t>pongan</a:t>
            </a:r>
            <a:r>
              <a:rPr lang="en-US" i="1" dirty="0"/>
              <a:t> </a:t>
            </a:r>
            <a:r>
              <a:rPr lang="en-US" i="1" dirty="0" err="1"/>
              <a:t>en</a:t>
            </a:r>
            <a:r>
              <a:rPr lang="en-US" i="1" dirty="0"/>
              <a:t> </a:t>
            </a:r>
            <a:r>
              <a:rPr lang="en-US" i="1" dirty="0" err="1"/>
              <a:t>duda</a:t>
            </a:r>
            <a:r>
              <a:rPr lang="en-US" i="1" dirty="0"/>
              <a:t> </a:t>
            </a:r>
            <a:r>
              <a:rPr lang="en-US" i="1" dirty="0" err="1"/>
              <a:t>dicha</a:t>
            </a:r>
            <a:r>
              <a:rPr lang="en-US" i="1" dirty="0"/>
              <a:t> </a:t>
            </a:r>
            <a:r>
              <a:rPr lang="en-US" i="1" dirty="0" err="1"/>
              <a:t>condición</a:t>
            </a:r>
            <a:r>
              <a:rPr lang="en-US" i="1" dirty="0"/>
              <a:t>. Se </a:t>
            </a:r>
            <a:r>
              <a:rPr lang="en-US" i="1" dirty="0" err="1"/>
              <a:t>abstendrán</a:t>
            </a:r>
            <a:r>
              <a:rPr lang="en-US" i="1" dirty="0"/>
              <a:t> de </a:t>
            </a:r>
            <a:r>
              <a:rPr lang="en-US" i="1" dirty="0" err="1"/>
              <a:t>participar</a:t>
            </a:r>
            <a:r>
              <a:rPr lang="en-US" i="1" dirty="0"/>
              <a:t> en </a:t>
            </a:r>
            <a:r>
              <a:rPr lang="en-US" i="1" dirty="0" err="1"/>
              <a:t>cualquier</a:t>
            </a:r>
            <a:r>
              <a:rPr lang="en-US" i="1" dirty="0"/>
              <a:t> </a:t>
            </a:r>
            <a:r>
              <a:rPr lang="en-US" i="1" dirty="0" err="1"/>
              <a:t>proceso</a:t>
            </a:r>
            <a:r>
              <a:rPr lang="en-US" i="1" dirty="0"/>
              <a:t> </a:t>
            </a:r>
            <a:r>
              <a:rPr lang="en-US" i="1" dirty="0" err="1"/>
              <a:t>decisorio</a:t>
            </a:r>
            <a:r>
              <a:rPr lang="en-US" i="1" dirty="0"/>
              <a:t>, </a:t>
            </a:r>
            <a:r>
              <a:rPr lang="en-US" i="1" dirty="0" err="1"/>
              <a:t>incluso</a:t>
            </a:r>
            <a:r>
              <a:rPr lang="en-US" i="1" dirty="0"/>
              <a:t> en </a:t>
            </a:r>
            <a:r>
              <a:rPr lang="en-US" i="1" dirty="0" err="1"/>
              <a:t>su</a:t>
            </a:r>
            <a:r>
              <a:rPr lang="en-US" i="1" dirty="0"/>
              <a:t> </a:t>
            </a:r>
            <a:r>
              <a:rPr lang="en-US" i="1" dirty="0" err="1"/>
              <a:t>fase</a:t>
            </a:r>
            <a:r>
              <a:rPr lang="en-US" i="1" dirty="0"/>
              <a:t> previa de </a:t>
            </a:r>
            <a:r>
              <a:rPr lang="en-US" i="1" dirty="0" err="1"/>
              <a:t>consultas</a:t>
            </a:r>
            <a:r>
              <a:rPr lang="en-US" i="1" dirty="0"/>
              <a:t> e </a:t>
            </a:r>
            <a:r>
              <a:rPr lang="en-US" i="1" dirty="0" err="1"/>
              <a:t>informes</a:t>
            </a:r>
            <a:r>
              <a:rPr lang="en-US" i="1" dirty="0"/>
              <a:t>, </a:t>
            </a:r>
            <a:r>
              <a:rPr lang="en-US" i="1" dirty="0" err="1"/>
              <a:t>cuando</a:t>
            </a:r>
            <a:r>
              <a:rPr lang="en-US" i="1" dirty="0"/>
              <a:t> </a:t>
            </a:r>
            <a:r>
              <a:rPr lang="en-US" i="1" dirty="0" err="1"/>
              <a:t>su</a:t>
            </a:r>
            <a:r>
              <a:rPr lang="en-US" i="1" dirty="0"/>
              <a:t> </a:t>
            </a:r>
            <a:r>
              <a:rPr lang="en-US" i="1" dirty="0" err="1"/>
              <a:t>vinculación</a:t>
            </a:r>
            <a:r>
              <a:rPr lang="en-US" i="1" dirty="0"/>
              <a:t> con </a:t>
            </a:r>
            <a:r>
              <a:rPr lang="en-US" i="1" dirty="0" err="1"/>
              <a:t>actividades</a:t>
            </a:r>
            <a:r>
              <a:rPr lang="en-US" i="1" dirty="0"/>
              <a:t> </a:t>
            </a:r>
            <a:r>
              <a:rPr lang="en-US" i="1" dirty="0" err="1"/>
              <a:t>externas</a:t>
            </a:r>
            <a:r>
              <a:rPr lang="en-US" i="1" dirty="0"/>
              <a:t> de </a:t>
            </a:r>
            <a:r>
              <a:rPr lang="en-US" i="1" dirty="0" err="1"/>
              <a:t>alguna</a:t>
            </a:r>
            <a:r>
              <a:rPr lang="en-US" i="1" dirty="0"/>
              <a:t> forma </a:t>
            </a:r>
            <a:r>
              <a:rPr lang="en-US" i="1" dirty="0" err="1"/>
              <a:t>pueda</a:t>
            </a:r>
            <a:r>
              <a:rPr lang="en-US" i="1" dirty="0"/>
              <a:t> verse </a:t>
            </a:r>
            <a:r>
              <a:rPr lang="en-US" i="1" dirty="0" err="1"/>
              <a:t>afectada</a:t>
            </a:r>
            <a:r>
              <a:rPr lang="en-US" i="1" dirty="0"/>
              <a:t> por la </a:t>
            </a:r>
            <a:r>
              <a:rPr lang="en-US" i="1" dirty="0" err="1"/>
              <a:t>decisión</a:t>
            </a:r>
            <a:r>
              <a:rPr lang="en-US" i="1" dirty="0"/>
              <a:t> </a:t>
            </a:r>
            <a:r>
              <a:rPr lang="en-US" i="1" dirty="0" err="1"/>
              <a:t>oficial</a:t>
            </a:r>
            <a:r>
              <a:rPr lang="en-US" i="1" dirty="0"/>
              <a:t>, o </a:t>
            </a:r>
            <a:r>
              <a:rPr lang="en-US" i="1" dirty="0" err="1"/>
              <a:t>pueda</a:t>
            </a:r>
            <a:r>
              <a:rPr lang="en-US" i="1" dirty="0"/>
              <a:t> </a:t>
            </a:r>
            <a:r>
              <a:rPr lang="en-US" i="1" dirty="0" err="1"/>
              <a:t>comprometer</a:t>
            </a:r>
            <a:r>
              <a:rPr lang="en-US" i="1" dirty="0"/>
              <a:t> </a:t>
            </a:r>
            <a:r>
              <a:rPr lang="en-US" i="1" dirty="0" err="1"/>
              <a:t>su</a:t>
            </a:r>
            <a:r>
              <a:rPr lang="en-US" i="1" dirty="0"/>
              <a:t> </a:t>
            </a:r>
            <a:r>
              <a:rPr lang="en-US" i="1" dirty="0" err="1"/>
              <a:t>criterio</a:t>
            </a:r>
            <a:r>
              <a:rPr lang="en-US" i="1" dirty="0"/>
              <a:t> o </a:t>
            </a:r>
            <a:r>
              <a:rPr lang="en-US" i="1" dirty="0" err="1"/>
              <a:t>dar</a:t>
            </a:r>
            <a:r>
              <a:rPr lang="en-US" i="1" dirty="0"/>
              <a:t> </a:t>
            </a:r>
            <a:r>
              <a:rPr lang="en-US" i="1" dirty="0" err="1"/>
              <a:t>ocasión</a:t>
            </a:r>
            <a:r>
              <a:rPr lang="en-US" i="1" dirty="0"/>
              <a:t> de </a:t>
            </a:r>
            <a:r>
              <a:rPr lang="en-US" i="1" dirty="0" err="1"/>
              <a:t>duda</a:t>
            </a:r>
            <a:r>
              <a:rPr lang="en-US" i="1" dirty="0"/>
              <a:t> sobre </a:t>
            </a:r>
            <a:r>
              <a:rPr lang="en-US" i="1" dirty="0" err="1"/>
              <a:t>su</a:t>
            </a:r>
            <a:r>
              <a:rPr lang="en-US" i="1" dirty="0"/>
              <a:t> </a:t>
            </a:r>
            <a:r>
              <a:rPr lang="en-US" i="1" dirty="0" err="1"/>
              <a:t>imparcialidad</a:t>
            </a:r>
            <a:r>
              <a:rPr lang="en-US" i="1" dirty="0"/>
              <a:t> y </a:t>
            </a:r>
            <a:r>
              <a:rPr lang="en-US" i="1" dirty="0" err="1"/>
              <a:t>conducta</a:t>
            </a:r>
            <a:r>
              <a:rPr lang="en-US" i="1" dirty="0"/>
              <a:t> </a:t>
            </a:r>
            <a:r>
              <a:rPr lang="en-US" i="1" dirty="0" err="1"/>
              <a:t>ética</a:t>
            </a:r>
            <a:r>
              <a:rPr lang="en-US" i="1" dirty="0"/>
              <a:t> a </a:t>
            </a:r>
            <a:r>
              <a:rPr lang="en-US" i="1" dirty="0" err="1"/>
              <a:t>cualquier</a:t>
            </a:r>
            <a:r>
              <a:rPr lang="en-US" i="1" dirty="0"/>
              <a:t> persona </a:t>
            </a:r>
            <a:r>
              <a:rPr lang="en-US" i="1" dirty="0" err="1"/>
              <a:t>razonablemente</a:t>
            </a:r>
            <a:r>
              <a:rPr lang="en-US" i="1" dirty="0"/>
              <a:t> </a:t>
            </a:r>
            <a:r>
              <a:rPr lang="en-US" i="1" dirty="0" err="1"/>
              <a:t>objetiva</a:t>
            </a:r>
            <a:r>
              <a:rPr lang="en-US" i="1" dirty="0"/>
              <a:t>. </a:t>
            </a:r>
            <a:r>
              <a:rPr lang="en-US" i="1" dirty="0" err="1"/>
              <a:t>Igualmente</a:t>
            </a:r>
            <a:r>
              <a:rPr lang="en-US" i="1" dirty="0"/>
              <a:t> debe </a:t>
            </a:r>
            <a:r>
              <a:rPr lang="en-US" i="1" dirty="0" err="1"/>
              <a:t>apartarse</a:t>
            </a:r>
            <a:r>
              <a:rPr lang="en-US" i="1" dirty="0"/>
              <a:t> </a:t>
            </a:r>
            <a:r>
              <a:rPr lang="en-US" i="1" dirty="0" err="1"/>
              <a:t>cuando</a:t>
            </a:r>
            <a:r>
              <a:rPr lang="en-US" i="1" dirty="0"/>
              <a:t> </a:t>
            </a:r>
            <a:r>
              <a:rPr lang="en-US" i="1" dirty="0" err="1"/>
              <a:t>dichas</a:t>
            </a:r>
            <a:r>
              <a:rPr lang="en-US" i="1" dirty="0"/>
              <a:t> </a:t>
            </a:r>
            <a:r>
              <a:rPr lang="en-US" i="1" dirty="0" err="1"/>
              <a:t>decisiones</a:t>
            </a:r>
            <a:r>
              <a:rPr lang="en-US" i="1" dirty="0"/>
              <a:t> </a:t>
            </a:r>
            <a:r>
              <a:rPr lang="en-US" i="1" dirty="0" err="1"/>
              <a:t>afectan</a:t>
            </a:r>
            <a:r>
              <a:rPr lang="en-US" i="1" dirty="0"/>
              <a:t> a personas </a:t>
            </a:r>
            <a:r>
              <a:rPr lang="en-US" i="1" dirty="0" err="1"/>
              <a:t>allegadas</a:t>
            </a:r>
            <a:r>
              <a:rPr lang="en-US" i="1" dirty="0"/>
              <a:t> </a:t>
            </a:r>
            <a:r>
              <a:rPr lang="en-US" i="1" dirty="0" err="1"/>
              <a:t>como</a:t>
            </a:r>
            <a:r>
              <a:rPr lang="en-US" i="1" dirty="0"/>
              <a:t> </a:t>
            </a:r>
            <a:r>
              <a:rPr lang="en-US" i="1" dirty="0" err="1"/>
              <a:t>su</a:t>
            </a:r>
            <a:r>
              <a:rPr lang="en-US" i="1" dirty="0"/>
              <a:t> </a:t>
            </a:r>
            <a:r>
              <a:rPr lang="en-US" i="1" dirty="0" err="1"/>
              <a:t>cónyuge</a:t>
            </a:r>
            <a:r>
              <a:rPr lang="en-US" i="1" dirty="0"/>
              <a:t>, </a:t>
            </a:r>
            <a:r>
              <a:rPr lang="en-US" i="1" dirty="0" err="1"/>
              <a:t>hermano</a:t>
            </a:r>
            <a:r>
              <a:rPr lang="en-US" i="1" dirty="0"/>
              <a:t>, </a:t>
            </a:r>
            <a:r>
              <a:rPr lang="en-US" i="1" dirty="0" err="1"/>
              <a:t>ascendiente</a:t>
            </a:r>
            <a:r>
              <a:rPr lang="en-US" i="1" dirty="0"/>
              <a:t> o </a:t>
            </a:r>
            <a:r>
              <a:rPr lang="en-US" i="1" dirty="0" err="1"/>
              <a:t>descendiente</a:t>
            </a:r>
            <a:r>
              <a:rPr lang="en-US" i="1" dirty="0"/>
              <a:t> hasta el </a:t>
            </a:r>
            <a:r>
              <a:rPr lang="en-US" i="1" dirty="0" err="1"/>
              <a:t>segundo</a:t>
            </a:r>
            <a:r>
              <a:rPr lang="en-US" i="1" dirty="0"/>
              <a:t> </a:t>
            </a:r>
            <a:r>
              <a:rPr lang="en-US" i="1" dirty="0" err="1"/>
              <a:t>grado</a:t>
            </a:r>
            <a:r>
              <a:rPr lang="en-US" i="1" dirty="0"/>
              <a:t> de </a:t>
            </a:r>
            <a:r>
              <a:rPr lang="en-US" i="1" dirty="0" err="1"/>
              <a:t>consanguinidad</a:t>
            </a:r>
            <a:r>
              <a:rPr lang="en-US" i="1" dirty="0"/>
              <a:t> o </a:t>
            </a:r>
            <a:r>
              <a:rPr lang="en-US" i="1" dirty="0" err="1"/>
              <a:t>afinidad</a:t>
            </a:r>
            <a:r>
              <a:rPr lang="en-US" i="1" dirty="0"/>
              <a:t> inclusive; o un socio o persona </a:t>
            </a:r>
            <a:r>
              <a:rPr lang="en-US" i="1" dirty="0" err="1"/>
              <a:t>jurídica</a:t>
            </a:r>
            <a:r>
              <a:rPr lang="en-US" i="1" dirty="0"/>
              <a:t>.</a:t>
            </a:r>
            <a:endParaRPr lang="en-US" dirty="0"/>
          </a:p>
          <a:p>
            <a:endParaRPr lang="en-US" dirty="0"/>
          </a:p>
        </p:txBody>
      </p:sp>
      <p:sp>
        <p:nvSpPr>
          <p:cNvPr id="4" name="TextBox 3">
            <a:extLst>
              <a:ext uri="{FF2B5EF4-FFF2-40B4-BE49-F238E27FC236}">
                <a16:creationId xmlns:a16="http://schemas.microsoft.com/office/drawing/2014/main" id="{98A41F27-4FEF-4F85-BC22-655F87163D7E}"/>
              </a:ext>
            </a:extLst>
          </p:cNvPr>
          <p:cNvSpPr txBox="1"/>
          <p:nvPr/>
        </p:nvSpPr>
        <p:spPr>
          <a:xfrm>
            <a:off x="2333625" y="6215876"/>
            <a:ext cx="9486900" cy="553998"/>
          </a:xfrm>
          <a:prstGeom prst="rect">
            <a:avLst/>
          </a:prstGeom>
          <a:noFill/>
        </p:spPr>
        <p:txBody>
          <a:bodyPr wrap="square" rtlCol="0">
            <a:spAutoFit/>
          </a:bodyPr>
          <a:lstStyle/>
          <a:p>
            <a:r>
              <a:rPr lang="en-US" sz="1200" dirty="0"/>
              <a:t>Código De Ética Y Conducta De La </a:t>
            </a:r>
            <a:r>
              <a:rPr lang="en-US" sz="1200" dirty="0" err="1"/>
              <a:t>Asamblea</a:t>
            </a:r>
            <a:r>
              <a:rPr lang="en-US" sz="1200" dirty="0"/>
              <a:t>: Legislativa Ideas </a:t>
            </a:r>
            <a:r>
              <a:rPr lang="en-US" sz="1200" dirty="0" err="1"/>
              <a:t>Rectoras</a:t>
            </a:r>
            <a:r>
              <a:rPr lang="en-US" sz="1200" dirty="0"/>
              <a:t> </a:t>
            </a:r>
            <a:r>
              <a:rPr lang="en-US" sz="1200" dirty="0" err="1"/>
              <a:t>Institucionales</a:t>
            </a:r>
            <a:r>
              <a:rPr lang="en-US" sz="1200" dirty="0"/>
              <a:t>, </a:t>
            </a:r>
            <a:r>
              <a:rPr lang="en-US" sz="1200" dirty="0" err="1"/>
              <a:t>Gaceta</a:t>
            </a:r>
            <a:r>
              <a:rPr lang="en-US" sz="1200" dirty="0"/>
              <a:t> No. 17 del 24 de </a:t>
            </a:r>
            <a:r>
              <a:rPr lang="en-US" sz="1200" dirty="0" err="1"/>
              <a:t>Enero</a:t>
            </a:r>
            <a:r>
              <a:rPr lang="en-US" sz="1200" dirty="0"/>
              <a:t> del 2014, </a:t>
            </a:r>
            <a:r>
              <a:rPr lang="en-US" sz="1200" dirty="0" err="1"/>
              <a:t>Acuerdo</a:t>
            </a:r>
            <a:r>
              <a:rPr lang="en-US" sz="1200" dirty="0"/>
              <a:t> No. 53-13-14</a:t>
            </a:r>
          </a:p>
          <a:p>
            <a:endParaRPr lang="en-US" dirty="0"/>
          </a:p>
        </p:txBody>
      </p:sp>
      <p:sp>
        <p:nvSpPr>
          <p:cNvPr id="5" name="Oval 4">
            <a:extLst>
              <a:ext uri="{FF2B5EF4-FFF2-40B4-BE49-F238E27FC236}">
                <a16:creationId xmlns:a16="http://schemas.microsoft.com/office/drawing/2014/main" id="{0A6DA3D2-2262-43EF-802E-A0849302C8D1}"/>
              </a:ext>
            </a:extLst>
          </p:cNvPr>
          <p:cNvSpPr/>
          <p:nvPr/>
        </p:nvSpPr>
        <p:spPr>
          <a:xfrm>
            <a:off x="3533775" y="4171950"/>
            <a:ext cx="7086600" cy="5524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C4827E8-EE7E-492C-BE07-7C628D7F287C}"/>
              </a:ext>
            </a:extLst>
          </p:cNvPr>
          <p:cNvSpPr/>
          <p:nvPr/>
        </p:nvSpPr>
        <p:spPr>
          <a:xfrm>
            <a:off x="1001949" y="2042809"/>
            <a:ext cx="4747098" cy="63766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309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000" fill="hold"/>
                                        <p:tgtEl>
                                          <p:spTgt spid="5"/>
                                        </p:tgtEl>
                                        <p:attrNameLst>
                                          <p:attrName>ppt_x</p:attrName>
                                        </p:attrNameLst>
                                      </p:cBhvr>
                                      <p:tavLst>
                                        <p:tav tm="0">
                                          <p:val>
                                            <p:strVal val="#ppt_x"/>
                                          </p:val>
                                        </p:tav>
                                        <p:tav tm="100000">
                                          <p:val>
                                            <p:strVal val="#ppt_x"/>
                                          </p:val>
                                        </p:tav>
                                      </p:tavLst>
                                    </p:anim>
                                    <p:anim calcmode="lin" valueType="num">
                                      <p:cBhvr additive="base">
                                        <p:cTn id="14"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227D3-7D89-4D45-9A9C-3B76CA543A88}"/>
              </a:ext>
            </a:extLst>
          </p:cNvPr>
          <p:cNvSpPr>
            <a:spLocks noGrp="1"/>
          </p:cNvSpPr>
          <p:nvPr>
            <p:ph type="title"/>
          </p:nvPr>
        </p:nvSpPr>
        <p:spPr>
          <a:xfrm>
            <a:off x="250487" y="184827"/>
            <a:ext cx="11685351" cy="1325563"/>
          </a:xfrm>
        </p:spPr>
        <p:txBody>
          <a:bodyPr/>
          <a:lstStyle/>
          <a:p>
            <a:r>
              <a:rPr lang="en-US" dirty="0"/>
              <a:t>Conflicto de Interés: Votación </a:t>
            </a:r>
          </a:p>
        </p:txBody>
      </p:sp>
      <p:sp>
        <p:nvSpPr>
          <p:cNvPr id="3" name="Content Placeholder 2">
            <a:extLst>
              <a:ext uri="{FF2B5EF4-FFF2-40B4-BE49-F238E27FC236}">
                <a16:creationId xmlns:a16="http://schemas.microsoft.com/office/drawing/2014/main" id="{71F5AEDB-E3A5-4C74-9C06-E4600D305236}"/>
              </a:ext>
            </a:extLst>
          </p:cNvPr>
          <p:cNvSpPr>
            <a:spLocks noGrp="1"/>
          </p:cNvSpPr>
          <p:nvPr>
            <p:ph idx="1"/>
          </p:nvPr>
        </p:nvSpPr>
        <p:spPr>
          <a:xfrm>
            <a:off x="838200" y="1825624"/>
            <a:ext cx="10515600" cy="4760001"/>
          </a:xfrm>
        </p:spPr>
        <p:txBody>
          <a:bodyPr>
            <a:normAutofit/>
          </a:bodyPr>
          <a:lstStyle/>
          <a:p>
            <a:r>
              <a:rPr lang="es-CR" sz="3600" dirty="0"/>
              <a:t>Inhibiciones </a:t>
            </a:r>
          </a:p>
          <a:p>
            <a:pPr marL="457200" lvl="1" indent="0">
              <a:spcBef>
                <a:spcPts val="600"/>
              </a:spcBef>
              <a:spcAft>
                <a:spcPts val="1200"/>
              </a:spcAft>
              <a:buNone/>
            </a:pPr>
            <a:r>
              <a:rPr lang="es-CR" sz="2800" dirty="0"/>
              <a:t>Cámara de Representantes de EEUU: “Cada Miembro . . . deberá votar sobre cada asunto, a menos que exista un interés directo de carácter personal o financiero sobre el asunto correspondiente”.</a:t>
            </a:r>
          </a:p>
          <a:p>
            <a:r>
              <a:rPr lang="es-CR" sz="3600" dirty="0"/>
              <a:t>Divulgación </a:t>
            </a:r>
          </a:p>
          <a:p>
            <a:pPr marL="457200" lvl="1" indent="0">
              <a:spcBef>
                <a:spcPts val="600"/>
              </a:spcBef>
              <a:spcAft>
                <a:spcPts val="1200"/>
              </a:spcAft>
              <a:buNone/>
            </a:pPr>
            <a:r>
              <a:rPr lang="es-CR" sz="2800" dirty="0"/>
              <a:t>Cámara de los Comunes del Reino Unido: Los miembros “siempre deberán ser transparentes y francos al llamar la atención a cualquier asunto relevante de cualquier procedimiento en la Cámara o sus comisiones”.</a:t>
            </a:r>
          </a:p>
        </p:txBody>
      </p:sp>
    </p:spTree>
    <p:extLst>
      <p:ext uri="{BB962C8B-B14F-4D97-AF65-F5344CB8AC3E}">
        <p14:creationId xmlns:p14="http://schemas.microsoft.com/office/powerpoint/2010/main" val="2389640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0C27C-5B72-45CB-BDBF-A82CC0543373}"/>
              </a:ext>
            </a:extLst>
          </p:cNvPr>
          <p:cNvSpPr>
            <a:spLocks noGrp="1"/>
          </p:cNvSpPr>
          <p:nvPr>
            <p:ph type="title"/>
          </p:nvPr>
        </p:nvSpPr>
        <p:spPr>
          <a:xfrm>
            <a:off x="293451" y="184828"/>
            <a:ext cx="11488974" cy="1011674"/>
          </a:xfrm>
        </p:spPr>
        <p:txBody>
          <a:bodyPr>
            <a:normAutofit fontScale="90000"/>
          </a:bodyPr>
          <a:lstStyle/>
          <a:p>
            <a:r>
              <a:rPr lang="en-US" dirty="0"/>
              <a:t>Conflicto de Interés: Representante v. Servidor Público</a:t>
            </a:r>
          </a:p>
        </p:txBody>
      </p:sp>
      <p:sp>
        <p:nvSpPr>
          <p:cNvPr id="3" name="Content Placeholder 2">
            <a:extLst>
              <a:ext uri="{FF2B5EF4-FFF2-40B4-BE49-F238E27FC236}">
                <a16:creationId xmlns:a16="http://schemas.microsoft.com/office/drawing/2014/main" id="{0ACE7D78-5609-4106-A9F8-DC57CA9BD2C1}"/>
              </a:ext>
            </a:extLst>
          </p:cNvPr>
          <p:cNvSpPr>
            <a:spLocks noGrp="1"/>
          </p:cNvSpPr>
          <p:nvPr>
            <p:ph sz="half" idx="1"/>
          </p:nvPr>
        </p:nvSpPr>
        <p:spPr>
          <a:xfrm>
            <a:off x="838200" y="1825624"/>
            <a:ext cx="5181600" cy="4847549"/>
          </a:xfrm>
        </p:spPr>
        <p:txBody>
          <a:bodyPr>
            <a:normAutofit fontScale="92500" lnSpcReduction="20000"/>
          </a:bodyPr>
          <a:lstStyle/>
          <a:p>
            <a:pPr marL="0" indent="0">
              <a:buNone/>
            </a:pPr>
            <a:endParaRPr lang="en-US" dirty="0"/>
          </a:p>
          <a:p>
            <a:r>
              <a:rPr lang="es-CR" dirty="0"/>
              <a:t>En campaña, prometió invertir fondos públicos en West Oakland</a:t>
            </a:r>
          </a:p>
          <a:p>
            <a:r>
              <a:rPr lang="es-CR" dirty="0"/>
              <a:t>Reguladores independientes determinaron que sería un conflicto de interés, como él tenia un apartamento en esa zona </a:t>
            </a:r>
          </a:p>
          <a:p>
            <a:r>
              <a:rPr lang="es-CR" dirty="0"/>
              <a:t>La Corte de Apelación revirtió la determinación inicial, al concluir que: “la autoridad amplia del alcalde sobre temas de desarrollo económico obliga una excepción bastante amplia” a la regla de conflicto de interés</a:t>
            </a:r>
          </a:p>
        </p:txBody>
      </p:sp>
      <p:sp>
        <p:nvSpPr>
          <p:cNvPr id="4" name="Content Placeholder 3">
            <a:extLst>
              <a:ext uri="{FF2B5EF4-FFF2-40B4-BE49-F238E27FC236}">
                <a16:creationId xmlns:a16="http://schemas.microsoft.com/office/drawing/2014/main" id="{20533E3B-0F89-4B35-B04C-4C60F4787231}"/>
              </a:ext>
            </a:extLst>
          </p:cNvPr>
          <p:cNvSpPr>
            <a:spLocks noGrp="1"/>
          </p:cNvSpPr>
          <p:nvPr>
            <p:ph sz="half" idx="2"/>
          </p:nvPr>
        </p:nvSpPr>
        <p:spPr/>
        <p:txBody>
          <a:bodyPr>
            <a:normAutofit fontScale="92500" lnSpcReduction="20000"/>
          </a:bodyPr>
          <a:lstStyle/>
          <a:p>
            <a:pPr marL="0" indent="0">
              <a:buNone/>
            </a:pPr>
            <a:endParaRPr lang="en-US" dirty="0"/>
          </a:p>
          <a:p>
            <a:r>
              <a:rPr lang="es-CR" dirty="0"/>
              <a:t>Abogada experta en materia de telecomunicaciones</a:t>
            </a:r>
          </a:p>
          <a:p>
            <a:r>
              <a:rPr lang="es-CR" dirty="0"/>
              <a:t>Fue nombrada presidenta de la  comisión especial para reformar la ley de telecomunicaciones </a:t>
            </a:r>
          </a:p>
          <a:p>
            <a:r>
              <a:rPr lang="es-CR" dirty="0"/>
              <a:t>La Procuraduría General de la República le recomienda . . . [ella] “abstenerse de participar”, en la comisión legislativa que analiza el proyecto de ley general de telecomunicaciones.”</a:t>
            </a:r>
          </a:p>
          <a:p>
            <a:pPr marL="0" indent="0">
              <a:buNone/>
            </a:pPr>
            <a:endParaRPr lang="en-US" dirty="0"/>
          </a:p>
        </p:txBody>
      </p:sp>
      <p:sp>
        <p:nvSpPr>
          <p:cNvPr id="5" name="TextBox 4">
            <a:extLst>
              <a:ext uri="{FF2B5EF4-FFF2-40B4-BE49-F238E27FC236}">
                <a16:creationId xmlns:a16="http://schemas.microsoft.com/office/drawing/2014/main" id="{B34E7AC6-88C7-4B83-8E40-605A6F1D3AC7}"/>
              </a:ext>
            </a:extLst>
          </p:cNvPr>
          <p:cNvSpPr txBox="1"/>
          <p:nvPr/>
        </p:nvSpPr>
        <p:spPr>
          <a:xfrm>
            <a:off x="546370" y="1366897"/>
            <a:ext cx="5549630" cy="800219"/>
          </a:xfrm>
          <a:prstGeom prst="rect">
            <a:avLst/>
          </a:prstGeom>
          <a:noFill/>
        </p:spPr>
        <p:txBody>
          <a:bodyPr wrap="square" rtlCol="0">
            <a:spAutoFit/>
          </a:bodyPr>
          <a:lstStyle/>
          <a:p>
            <a:r>
              <a:rPr lang="en-US" sz="2800" dirty="0"/>
              <a:t>Alcalde de Oakland, CA. Jerry Brown</a:t>
            </a:r>
          </a:p>
          <a:p>
            <a:endParaRPr lang="en-US" dirty="0"/>
          </a:p>
        </p:txBody>
      </p:sp>
      <p:sp>
        <p:nvSpPr>
          <p:cNvPr id="6" name="TextBox 5">
            <a:extLst>
              <a:ext uri="{FF2B5EF4-FFF2-40B4-BE49-F238E27FC236}">
                <a16:creationId xmlns:a16="http://schemas.microsoft.com/office/drawing/2014/main" id="{F0AE58F7-7B7A-4C61-B364-A4879C91AEFE}"/>
              </a:ext>
            </a:extLst>
          </p:cNvPr>
          <p:cNvSpPr txBox="1"/>
          <p:nvPr/>
        </p:nvSpPr>
        <p:spPr>
          <a:xfrm>
            <a:off x="6096000" y="1366897"/>
            <a:ext cx="5549630" cy="800219"/>
          </a:xfrm>
          <a:prstGeom prst="rect">
            <a:avLst/>
          </a:prstGeom>
          <a:noFill/>
        </p:spPr>
        <p:txBody>
          <a:bodyPr wrap="square" rtlCol="0">
            <a:spAutoFit/>
          </a:bodyPr>
          <a:lstStyle/>
          <a:p>
            <a:r>
              <a:rPr lang="en-US" sz="2800" dirty="0"/>
              <a:t>Diputada Evita Arguedas</a:t>
            </a:r>
          </a:p>
          <a:p>
            <a:endParaRPr lang="en-US" dirty="0"/>
          </a:p>
        </p:txBody>
      </p:sp>
    </p:spTree>
    <p:extLst>
      <p:ext uri="{BB962C8B-B14F-4D97-AF65-F5344CB8AC3E}">
        <p14:creationId xmlns:p14="http://schemas.microsoft.com/office/powerpoint/2010/main" val="20942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31EEE-9019-4A6A-A13B-B1D84772B351}"/>
              </a:ext>
            </a:extLst>
          </p:cNvPr>
          <p:cNvSpPr>
            <a:spLocks noGrp="1"/>
          </p:cNvSpPr>
          <p:nvPr>
            <p:ph type="title"/>
          </p:nvPr>
        </p:nvSpPr>
        <p:spPr>
          <a:xfrm>
            <a:off x="228600" y="0"/>
            <a:ext cx="10515600" cy="1325563"/>
          </a:xfrm>
        </p:spPr>
        <p:txBody>
          <a:bodyPr/>
          <a:lstStyle/>
          <a:p>
            <a:r>
              <a:rPr lang="es-US" dirty="0"/>
              <a:t>N</a:t>
            </a:r>
            <a:r>
              <a:rPr lang="en-US" dirty="0"/>
              <a:t>ormas sobre regalos</a:t>
            </a:r>
          </a:p>
        </p:txBody>
      </p:sp>
      <p:sp>
        <p:nvSpPr>
          <p:cNvPr id="3" name="Content Placeholder 2">
            <a:extLst>
              <a:ext uri="{FF2B5EF4-FFF2-40B4-BE49-F238E27FC236}">
                <a16:creationId xmlns:a16="http://schemas.microsoft.com/office/drawing/2014/main" id="{8A8A5F4E-D9E2-4F60-BC37-54FB53535CCF}"/>
              </a:ext>
            </a:extLst>
          </p:cNvPr>
          <p:cNvSpPr>
            <a:spLocks noGrp="1"/>
          </p:cNvSpPr>
          <p:nvPr>
            <p:ph idx="1"/>
          </p:nvPr>
        </p:nvSpPr>
        <p:spPr>
          <a:xfrm>
            <a:off x="512064" y="1109472"/>
            <a:ext cx="11451336" cy="5529707"/>
          </a:xfrm>
        </p:spPr>
        <p:txBody>
          <a:bodyPr>
            <a:normAutofit fontScale="92500" lnSpcReduction="20000"/>
          </a:bodyPr>
          <a:lstStyle/>
          <a:p>
            <a:pPr marL="0" indent="0">
              <a:spcAft>
                <a:spcPts val="1200"/>
              </a:spcAft>
              <a:buNone/>
            </a:pPr>
            <a:r>
              <a:rPr lang="es-CR" dirty="0"/>
              <a:t>Senado de EEUU: “Reporte todo regalo que usted, su cónyuge, o sus hijos miembros del hogar, reciban de una sola fuente, durante el periodo de declaración, cuyo monto total supera los $390”.</a:t>
            </a:r>
          </a:p>
          <a:p>
            <a:pPr marL="0" indent="0">
              <a:buNone/>
            </a:pPr>
            <a:r>
              <a:rPr lang="es-CR" dirty="0"/>
              <a:t>Se excluye –</a:t>
            </a:r>
          </a:p>
          <a:p>
            <a:r>
              <a:rPr lang="es-CR" dirty="0"/>
              <a:t>Cualquier regalo proveniente del padre, madre, hijo, hija, hermano, hermana, tíos, tías, primos, sobrinos, cuñados, madrastras, padrastros y sus hijos, abuelos del cónyuge, o prometido;</a:t>
            </a:r>
          </a:p>
          <a:p>
            <a:r>
              <a:rPr lang="es-CR" dirty="0"/>
              <a:t>Legados y otras herencias;</a:t>
            </a:r>
          </a:p>
          <a:p>
            <a:r>
              <a:rPr lang="es-CR" dirty="0"/>
              <a:t>Alimentos y bebidas no consumidas como parte de un regalo de hospedaje;</a:t>
            </a:r>
          </a:p>
          <a:p>
            <a:r>
              <a:rPr lang="es-CR" dirty="0"/>
              <a:t>Cualquier regalo al cónyuge o hijos miembros del hogar, totalmente independiente de la relación con usted, y que se reciba sin su conocimiento o aprobación;</a:t>
            </a:r>
          </a:p>
          <a:p>
            <a:r>
              <a:rPr lang="es-CR" dirty="0"/>
              <a:t>Alimento, hospedaje, transporte, y entretenimiento que se recibe de un gobierno o individuo, (con excepción de los lobbistas registrados o agentes extranjeros), en sus residencias.</a:t>
            </a:r>
          </a:p>
          <a:p>
            <a:pPr marL="0" indent="0">
              <a:buNone/>
            </a:pPr>
            <a:endParaRPr lang="en-US" dirty="0"/>
          </a:p>
        </p:txBody>
      </p:sp>
    </p:spTree>
    <p:extLst>
      <p:ext uri="{BB962C8B-B14F-4D97-AF65-F5344CB8AC3E}">
        <p14:creationId xmlns:p14="http://schemas.microsoft.com/office/powerpoint/2010/main" val="1751077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31EEE-9019-4A6A-A13B-B1D84772B351}"/>
              </a:ext>
            </a:extLst>
          </p:cNvPr>
          <p:cNvSpPr>
            <a:spLocks noGrp="1"/>
          </p:cNvSpPr>
          <p:nvPr>
            <p:ph type="title"/>
          </p:nvPr>
        </p:nvSpPr>
        <p:spPr>
          <a:xfrm>
            <a:off x="228600" y="0"/>
            <a:ext cx="10515600" cy="1325563"/>
          </a:xfrm>
        </p:spPr>
        <p:txBody>
          <a:bodyPr/>
          <a:lstStyle/>
          <a:p>
            <a:r>
              <a:rPr lang="es-CR" dirty="0"/>
              <a:t>Discriminación</a:t>
            </a:r>
          </a:p>
        </p:txBody>
      </p:sp>
      <p:sp>
        <p:nvSpPr>
          <p:cNvPr id="3" name="Content Placeholder 2">
            <a:extLst>
              <a:ext uri="{FF2B5EF4-FFF2-40B4-BE49-F238E27FC236}">
                <a16:creationId xmlns:a16="http://schemas.microsoft.com/office/drawing/2014/main" id="{8A8A5F4E-D9E2-4F60-BC37-54FB53535CCF}"/>
              </a:ext>
            </a:extLst>
          </p:cNvPr>
          <p:cNvSpPr>
            <a:spLocks noGrp="1"/>
          </p:cNvSpPr>
          <p:nvPr>
            <p:ph idx="1"/>
          </p:nvPr>
        </p:nvSpPr>
        <p:spPr>
          <a:xfrm>
            <a:off x="512064" y="1325563"/>
            <a:ext cx="11451336" cy="4968233"/>
          </a:xfrm>
        </p:spPr>
        <p:txBody>
          <a:bodyPr>
            <a:normAutofit/>
          </a:bodyPr>
          <a:lstStyle/>
          <a:p>
            <a:pPr marL="0" indent="0">
              <a:spcAft>
                <a:spcPts val="1800"/>
              </a:spcAft>
              <a:buNone/>
            </a:pPr>
            <a:r>
              <a:rPr lang="es-CR" dirty="0"/>
              <a:t>“Un Miembro . . . oficial, o empleado de la Cámara no podrá despedir o rechazar la contratación de un individuo, o mostrar otra forma de discriminación en temas de salario, condiciones o privilegios de trabajo, por razones de raza, color, religión, género . . ., orientación sexual, identidad de género, discapacidad, edad u origen nacional del individuo”.  </a:t>
            </a:r>
          </a:p>
          <a:p>
            <a:pPr marL="0" indent="0">
              <a:buNone/>
            </a:pPr>
            <a:r>
              <a:rPr lang="es-CR" dirty="0"/>
              <a:t>“Al Miembro . . . oficial, o empleado de la Cámara no se le permite acciones de acoso o comportamiento de naturaleza sexual no deseada hacia otro Miembro, Delegado, Comisionado Residente, oficial o empleado de la Cámara”.</a:t>
            </a:r>
          </a:p>
        </p:txBody>
      </p:sp>
      <p:sp>
        <p:nvSpPr>
          <p:cNvPr id="4" name="TextBox 3">
            <a:extLst>
              <a:ext uri="{FF2B5EF4-FFF2-40B4-BE49-F238E27FC236}">
                <a16:creationId xmlns:a16="http://schemas.microsoft.com/office/drawing/2014/main" id="{BE141B04-3092-4A60-A023-DF2731734C17}"/>
              </a:ext>
            </a:extLst>
          </p:cNvPr>
          <p:cNvSpPr txBox="1"/>
          <p:nvPr/>
        </p:nvSpPr>
        <p:spPr>
          <a:xfrm>
            <a:off x="979713" y="6032186"/>
            <a:ext cx="10983687" cy="523220"/>
          </a:xfrm>
          <a:prstGeom prst="rect">
            <a:avLst/>
          </a:prstGeom>
          <a:noFill/>
        </p:spPr>
        <p:txBody>
          <a:bodyPr wrap="square" rtlCol="0">
            <a:spAutoFit/>
          </a:bodyPr>
          <a:lstStyle/>
          <a:p>
            <a:pPr algn="r"/>
            <a:r>
              <a:rPr lang="en-US" sz="2800" dirty="0"/>
              <a:t>Cámara de Representantes de EEUU, Código Oficial de Conducta</a:t>
            </a:r>
          </a:p>
        </p:txBody>
      </p:sp>
    </p:spTree>
    <p:extLst>
      <p:ext uri="{BB962C8B-B14F-4D97-AF65-F5344CB8AC3E}">
        <p14:creationId xmlns:p14="http://schemas.microsoft.com/office/powerpoint/2010/main" val="35981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34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34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400" fill="hold"/>
                                        <p:tgtEl>
                                          <p:spTgt spid="4"/>
                                        </p:tgtEl>
                                        <p:attrNameLst>
                                          <p:attrName>ppt_x</p:attrName>
                                        </p:attrNameLst>
                                      </p:cBhvr>
                                      <p:tavLst>
                                        <p:tav tm="0">
                                          <p:val>
                                            <p:strVal val="#ppt_x"/>
                                          </p:val>
                                        </p:tav>
                                        <p:tav tm="100000">
                                          <p:val>
                                            <p:strVal val="#ppt_x"/>
                                          </p:val>
                                        </p:tav>
                                      </p:tavLst>
                                    </p:anim>
                                    <p:anim calcmode="lin" valueType="num">
                                      <p:cBhvr additive="base">
                                        <p:cTn id="20" dur="24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31EEE-9019-4A6A-A13B-B1D84772B351}"/>
              </a:ext>
            </a:extLst>
          </p:cNvPr>
          <p:cNvSpPr>
            <a:spLocks noGrp="1"/>
          </p:cNvSpPr>
          <p:nvPr>
            <p:ph type="title"/>
          </p:nvPr>
        </p:nvSpPr>
        <p:spPr>
          <a:xfrm>
            <a:off x="753893" y="97277"/>
            <a:ext cx="10515600" cy="1325563"/>
          </a:xfrm>
        </p:spPr>
        <p:txBody>
          <a:bodyPr/>
          <a:lstStyle/>
          <a:p>
            <a:r>
              <a:rPr lang="en-US" dirty="0"/>
              <a:t>Cambio de Partido - Floor Crossing</a:t>
            </a:r>
          </a:p>
        </p:txBody>
      </p:sp>
      <p:sp>
        <p:nvSpPr>
          <p:cNvPr id="3" name="Content Placeholder 2">
            <a:extLst>
              <a:ext uri="{FF2B5EF4-FFF2-40B4-BE49-F238E27FC236}">
                <a16:creationId xmlns:a16="http://schemas.microsoft.com/office/drawing/2014/main" id="{8A8A5F4E-D9E2-4F60-BC37-54FB53535CCF}"/>
              </a:ext>
            </a:extLst>
          </p:cNvPr>
          <p:cNvSpPr>
            <a:spLocks noGrp="1"/>
          </p:cNvSpPr>
          <p:nvPr>
            <p:ph idx="1"/>
          </p:nvPr>
        </p:nvSpPr>
        <p:spPr>
          <a:xfrm>
            <a:off x="1245140" y="2095322"/>
            <a:ext cx="10583696" cy="3703637"/>
          </a:xfrm>
        </p:spPr>
        <p:txBody>
          <a:bodyPr>
            <a:normAutofit/>
          </a:bodyPr>
          <a:lstStyle/>
          <a:p>
            <a:pPr marL="0" indent="0">
              <a:buNone/>
            </a:pPr>
            <a:r>
              <a:rPr lang="es-CR" dirty="0"/>
              <a:t>“</a:t>
            </a:r>
            <a:r>
              <a:rPr lang="es-CR" sz="3600" dirty="0"/>
              <a:t>Un miembro del la Cámara de Representantes también abandonará su puesto en la Cámara . . . si, habiendo sido candidato de un partido político y siendo elegido a la Cámara de Representantes como candidato de ese partido, renuncia este partido político o cruza la cámara”.</a:t>
            </a:r>
            <a:endParaRPr lang="en-US" dirty="0"/>
          </a:p>
          <a:p>
            <a:pPr marL="0" indent="0">
              <a:spcAft>
                <a:spcPts val="1800"/>
              </a:spcAft>
              <a:buNone/>
            </a:pPr>
            <a:endParaRPr lang="en-US" sz="3200" dirty="0"/>
          </a:p>
        </p:txBody>
      </p:sp>
      <p:sp>
        <p:nvSpPr>
          <p:cNvPr id="4" name="TextBox 3">
            <a:extLst>
              <a:ext uri="{FF2B5EF4-FFF2-40B4-BE49-F238E27FC236}">
                <a16:creationId xmlns:a16="http://schemas.microsoft.com/office/drawing/2014/main" id="{BE141B04-3092-4A60-A023-DF2731734C17}"/>
              </a:ext>
            </a:extLst>
          </p:cNvPr>
          <p:cNvSpPr txBox="1"/>
          <p:nvPr/>
        </p:nvSpPr>
        <p:spPr>
          <a:xfrm>
            <a:off x="4280172" y="5398850"/>
            <a:ext cx="7548664" cy="800219"/>
          </a:xfrm>
          <a:prstGeom prst="rect">
            <a:avLst/>
          </a:prstGeom>
          <a:noFill/>
        </p:spPr>
        <p:txBody>
          <a:bodyPr wrap="square" rtlCol="0">
            <a:spAutoFit/>
          </a:bodyPr>
          <a:lstStyle/>
          <a:p>
            <a:pPr algn="r"/>
            <a:r>
              <a:rPr lang="es-CR" sz="2800" dirty="0"/>
              <a:t>Artículo 59, Constitución de Belice</a:t>
            </a:r>
          </a:p>
          <a:p>
            <a:pPr algn="r"/>
            <a:endParaRPr lang="en-US" dirty="0"/>
          </a:p>
        </p:txBody>
      </p:sp>
    </p:spTree>
    <p:extLst>
      <p:ext uri="{BB962C8B-B14F-4D97-AF65-F5344CB8AC3E}">
        <p14:creationId xmlns:p14="http://schemas.microsoft.com/office/powerpoint/2010/main" val="2462837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8E0821B-A34D-4952-999E-9C358C290BBF}"/>
              </a:ext>
            </a:extLst>
          </p:cNvPr>
          <p:cNvPicPr>
            <a:picLocks noGrp="1" noChangeAspect="1"/>
          </p:cNvPicPr>
          <p:nvPr>
            <p:ph sz="half" idx="2"/>
          </p:nvPr>
        </p:nvPicPr>
        <p:blipFill>
          <a:blip r:embed="rId2"/>
          <a:stretch>
            <a:fillRect/>
          </a:stretch>
        </p:blipFill>
        <p:spPr>
          <a:xfrm>
            <a:off x="6629533" y="1987296"/>
            <a:ext cx="5169142" cy="4592003"/>
          </a:xfrm>
          <a:prstGeom prst="rect">
            <a:avLst/>
          </a:prstGeom>
        </p:spPr>
      </p:pic>
      <p:pic>
        <p:nvPicPr>
          <p:cNvPr id="6" name="Content Placeholder 5">
            <a:extLst>
              <a:ext uri="{FF2B5EF4-FFF2-40B4-BE49-F238E27FC236}">
                <a16:creationId xmlns:a16="http://schemas.microsoft.com/office/drawing/2014/main" id="{A1506064-82D3-4EBB-8A12-1BC9DE4FE16E}"/>
              </a:ext>
            </a:extLst>
          </p:cNvPr>
          <p:cNvPicPr>
            <a:picLocks noGrp="1" noChangeAspect="1"/>
          </p:cNvPicPr>
          <p:nvPr>
            <p:ph sz="half" idx="1"/>
          </p:nvPr>
        </p:nvPicPr>
        <p:blipFill>
          <a:blip r:embed="rId3"/>
          <a:stretch>
            <a:fillRect/>
          </a:stretch>
        </p:blipFill>
        <p:spPr>
          <a:xfrm>
            <a:off x="524256" y="2119693"/>
            <a:ext cx="5702808" cy="4592003"/>
          </a:xfrm>
          <a:prstGeom prst="rect">
            <a:avLst/>
          </a:prstGeom>
        </p:spPr>
      </p:pic>
      <p:sp>
        <p:nvSpPr>
          <p:cNvPr id="7" name="TextBox 6">
            <a:extLst>
              <a:ext uri="{FF2B5EF4-FFF2-40B4-BE49-F238E27FC236}">
                <a16:creationId xmlns:a16="http://schemas.microsoft.com/office/drawing/2014/main" id="{39A2401C-3C4B-48DF-B641-4F4336B00DFE}"/>
              </a:ext>
            </a:extLst>
          </p:cNvPr>
          <p:cNvSpPr txBox="1"/>
          <p:nvPr/>
        </p:nvSpPr>
        <p:spPr>
          <a:xfrm>
            <a:off x="280416" y="146304"/>
            <a:ext cx="10168128" cy="830997"/>
          </a:xfrm>
          <a:prstGeom prst="rect">
            <a:avLst/>
          </a:prstGeom>
          <a:noFill/>
        </p:spPr>
        <p:txBody>
          <a:bodyPr wrap="square" rtlCol="0">
            <a:spAutoFit/>
          </a:bodyPr>
          <a:lstStyle/>
          <a:p>
            <a:r>
              <a:rPr lang="es-CR" sz="4800" dirty="0">
                <a:latin typeface="+mj-lt"/>
              </a:rPr>
              <a:t>Uso de recursos públicos</a:t>
            </a:r>
          </a:p>
        </p:txBody>
      </p:sp>
      <p:sp>
        <p:nvSpPr>
          <p:cNvPr id="8" name="TextBox 7">
            <a:extLst>
              <a:ext uri="{FF2B5EF4-FFF2-40B4-BE49-F238E27FC236}">
                <a16:creationId xmlns:a16="http://schemas.microsoft.com/office/drawing/2014/main" id="{59F09002-D344-4682-B369-E70B07CBD51D}"/>
              </a:ext>
            </a:extLst>
          </p:cNvPr>
          <p:cNvSpPr txBox="1"/>
          <p:nvPr/>
        </p:nvSpPr>
        <p:spPr>
          <a:xfrm>
            <a:off x="524256" y="1304544"/>
            <a:ext cx="5486400" cy="646331"/>
          </a:xfrm>
          <a:prstGeom prst="rect">
            <a:avLst/>
          </a:prstGeom>
          <a:noFill/>
        </p:spPr>
        <p:txBody>
          <a:bodyPr wrap="square" rtlCol="0">
            <a:spAutoFit/>
          </a:bodyPr>
          <a:lstStyle/>
          <a:p>
            <a:pPr algn="ctr"/>
            <a:r>
              <a:rPr lang="es-US" sz="3600" dirty="0"/>
              <a:t>Viáticos</a:t>
            </a:r>
            <a:endParaRPr lang="en-US" sz="3600" dirty="0"/>
          </a:p>
        </p:txBody>
      </p:sp>
      <p:sp>
        <p:nvSpPr>
          <p:cNvPr id="9" name="TextBox 8">
            <a:extLst>
              <a:ext uri="{FF2B5EF4-FFF2-40B4-BE49-F238E27FC236}">
                <a16:creationId xmlns:a16="http://schemas.microsoft.com/office/drawing/2014/main" id="{E8538608-A23B-4484-BDF2-EBCC92DD8233}"/>
              </a:ext>
            </a:extLst>
          </p:cNvPr>
          <p:cNvSpPr txBox="1"/>
          <p:nvPr/>
        </p:nvSpPr>
        <p:spPr>
          <a:xfrm>
            <a:off x="6096000" y="1340965"/>
            <a:ext cx="5486400" cy="646331"/>
          </a:xfrm>
          <a:prstGeom prst="rect">
            <a:avLst/>
          </a:prstGeom>
          <a:noFill/>
        </p:spPr>
        <p:txBody>
          <a:bodyPr wrap="square" rtlCol="0">
            <a:spAutoFit/>
          </a:bodyPr>
          <a:lstStyle/>
          <a:p>
            <a:pPr algn="ctr"/>
            <a:r>
              <a:rPr lang="en-US" sz="3600" dirty="0"/>
              <a:t>Empleo </a:t>
            </a:r>
          </a:p>
        </p:txBody>
      </p:sp>
    </p:spTree>
    <p:extLst>
      <p:ext uri="{BB962C8B-B14F-4D97-AF65-F5344CB8AC3E}">
        <p14:creationId xmlns:p14="http://schemas.microsoft.com/office/powerpoint/2010/main" val="1310389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2000" fill="hold"/>
                                        <p:tgtEl>
                                          <p:spTgt spid="6"/>
                                        </p:tgtEl>
                                        <p:attrNameLst>
                                          <p:attrName>ppt_x</p:attrName>
                                        </p:attrNameLst>
                                      </p:cBhvr>
                                      <p:tavLst>
                                        <p:tav tm="0">
                                          <p:val>
                                            <p:strVal val="#ppt_x"/>
                                          </p:val>
                                        </p:tav>
                                        <p:tav tm="100000">
                                          <p:val>
                                            <p:strVal val="#ppt_x"/>
                                          </p:val>
                                        </p:tav>
                                      </p:tavLst>
                                    </p:anim>
                                    <p:anim calcmode="lin" valueType="num">
                                      <p:cBhvr additive="base">
                                        <p:cTn id="14"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2000" fill="hold"/>
                                        <p:tgtEl>
                                          <p:spTgt spid="9"/>
                                        </p:tgtEl>
                                        <p:attrNameLst>
                                          <p:attrName>ppt_x</p:attrName>
                                        </p:attrNameLst>
                                      </p:cBhvr>
                                      <p:tavLst>
                                        <p:tav tm="0">
                                          <p:val>
                                            <p:strVal val="#ppt_x"/>
                                          </p:val>
                                        </p:tav>
                                        <p:tav tm="100000">
                                          <p:val>
                                            <p:strVal val="#ppt_x"/>
                                          </p:val>
                                        </p:tav>
                                      </p:tavLst>
                                    </p:anim>
                                    <p:anim calcmode="lin" valueType="num">
                                      <p:cBhvr additive="base">
                                        <p:cTn id="20"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2000" fill="hold"/>
                                        <p:tgtEl>
                                          <p:spTgt spid="5"/>
                                        </p:tgtEl>
                                        <p:attrNameLst>
                                          <p:attrName>ppt_x</p:attrName>
                                        </p:attrNameLst>
                                      </p:cBhvr>
                                      <p:tavLst>
                                        <p:tav tm="0">
                                          <p:val>
                                            <p:strVal val="#ppt_x"/>
                                          </p:val>
                                        </p:tav>
                                        <p:tav tm="100000">
                                          <p:val>
                                            <p:strVal val="#ppt_x"/>
                                          </p:val>
                                        </p:tav>
                                      </p:tavLst>
                                    </p:anim>
                                    <p:anim calcmode="lin" valueType="num">
                                      <p:cBhvr additive="base">
                                        <p:cTn id="26"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2" name="Picture 1" descr="scan0001.jpg"/>
          <p:cNvPicPr>
            <a:picLocks noGrp="1" noChangeAspect="1"/>
          </p:cNvPicPr>
          <p:nvPr isPhoto="1"/>
        </p:nvPicPr>
        <p:blipFill>
          <a:blip r:embed="rId2" cstate="print">
            <a:lum/>
          </a:blip>
          <a:stretch>
            <a:fillRect/>
          </a:stretch>
        </p:blipFill>
        <p:spPr>
          <a:xfrm>
            <a:off x="1772529" y="769441"/>
            <a:ext cx="8750105" cy="6088559"/>
          </a:xfrm>
          <a:prstGeom prst="rect">
            <a:avLst/>
          </a:prstGeom>
          <a:noFill/>
          <a:ln>
            <a:noFill/>
          </a:ln>
        </p:spPr>
      </p:pic>
      <p:sp>
        <p:nvSpPr>
          <p:cNvPr id="3" name="TextBox 2"/>
          <p:cNvSpPr txBox="1"/>
          <p:nvPr/>
        </p:nvSpPr>
        <p:spPr>
          <a:xfrm>
            <a:off x="267286" y="0"/>
            <a:ext cx="9478108" cy="769441"/>
          </a:xfrm>
          <a:prstGeom prst="rect">
            <a:avLst/>
          </a:prstGeom>
          <a:noFill/>
        </p:spPr>
        <p:txBody>
          <a:bodyPr wrap="square" rtlCol="0">
            <a:spAutoFit/>
          </a:bodyPr>
          <a:lstStyle/>
          <a:p>
            <a:r>
              <a:rPr lang="es-US" sz="4400" dirty="0">
                <a:latin typeface="+mj-lt"/>
              </a:rPr>
              <a:t>N</a:t>
            </a:r>
            <a:r>
              <a:rPr lang="en-US" sz="4400" dirty="0">
                <a:latin typeface="+mj-lt"/>
              </a:rPr>
              <a:t>ormas </a:t>
            </a:r>
            <a:r>
              <a:rPr lang="en-US" sz="4400" dirty="0" err="1">
                <a:latin typeface="+mj-lt"/>
              </a:rPr>
              <a:t>detalladas</a:t>
            </a:r>
            <a:endParaRPr lang="en-US" sz="440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02786-8FEE-48D4-8491-CFD41544821D}"/>
              </a:ext>
            </a:extLst>
          </p:cNvPr>
          <p:cNvSpPr>
            <a:spLocks noGrp="1"/>
          </p:cNvSpPr>
          <p:nvPr>
            <p:ph type="title"/>
          </p:nvPr>
        </p:nvSpPr>
        <p:spPr/>
        <p:txBody>
          <a:bodyPr/>
          <a:lstStyle/>
          <a:p>
            <a:r>
              <a:rPr lang="es-US" dirty="0"/>
              <a:t>Guías de referencia</a:t>
            </a:r>
            <a:endParaRPr lang="en-US" dirty="0"/>
          </a:p>
        </p:txBody>
      </p:sp>
      <p:pic>
        <p:nvPicPr>
          <p:cNvPr id="5" name="Content Placeholder 4">
            <a:extLst>
              <a:ext uri="{FF2B5EF4-FFF2-40B4-BE49-F238E27FC236}">
                <a16:creationId xmlns:a16="http://schemas.microsoft.com/office/drawing/2014/main" id="{18FBB2A9-A001-415A-9718-5AAABF26DF9D}"/>
              </a:ext>
            </a:extLst>
          </p:cNvPr>
          <p:cNvPicPr>
            <a:picLocks noGrp="1" noChangeAspect="1"/>
          </p:cNvPicPr>
          <p:nvPr>
            <p:ph sz="half" idx="1"/>
          </p:nvPr>
        </p:nvPicPr>
        <p:blipFill>
          <a:blip r:embed="rId2"/>
          <a:stretch>
            <a:fillRect/>
          </a:stretch>
        </p:blipFill>
        <p:spPr>
          <a:xfrm>
            <a:off x="994918" y="1825625"/>
            <a:ext cx="4868163" cy="4351338"/>
          </a:xfrm>
          <a:prstGeom prst="rect">
            <a:avLst/>
          </a:prstGeom>
        </p:spPr>
      </p:pic>
      <p:pic>
        <p:nvPicPr>
          <p:cNvPr id="6" name="Content Placeholder 5">
            <a:extLst>
              <a:ext uri="{FF2B5EF4-FFF2-40B4-BE49-F238E27FC236}">
                <a16:creationId xmlns:a16="http://schemas.microsoft.com/office/drawing/2014/main" id="{5A25352F-FD0C-4F48-97F1-26AADA095023}"/>
              </a:ext>
            </a:extLst>
          </p:cNvPr>
          <p:cNvPicPr>
            <a:picLocks noGrp="1" noChangeAspect="1"/>
          </p:cNvPicPr>
          <p:nvPr>
            <p:ph sz="half" idx="2"/>
          </p:nvPr>
        </p:nvPicPr>
        <p:blipFill>
          <a:blip r:embed="rId3"/>
          <a:stretch>
            <a:fillRect/>
          </a:stretch>
        </p:blipFill>
        <p:spPr>
          <a:xfrm>
            <a:off x="6257171" y="1825625"/>
            <a:ext cx="5011657" cy="4351338"/>
          </a:xfrm>
          <a:prstGeom prst="rect">
            <a:avLst/>
          </a:prstGeom>
        </p:spPr>
      </p:pic>
      <p:sp>
        <p:nvSpPr>
          <p:cNvPr id="7" name="TextBox 6">
            <a:extLst>
              <a:ext uri="{FF2B5EF4-FFF2-40B4-BE49-F238E27FC236}">
                <a16:creationId xmlns:a16="http://schemas.microsoft.com/office/drawing/2014/main" id="{79858C3C-290C-44CC-8936-5095E642E575}"/>
              </a:ext>
            </a:extLst>
          </p:cNvPr>
          <p:cNvSpPr txBox="1"/>
          <p:nvPr/>
        </p:nvSpPr>
        <p:spPr>
          <a:xfrm>
            <a:off x="4419600" y="6362700"/>
            <a:ext cx="1548256" cy="276999"/>
          </a:xfrm>
          <a:prstGeom prst="rect">
            <a:avLst/>
          </a:prstGeom>
          <a:noFill/>
        </p:spPr>
        <p:txBody>
          <a:bodyPr wrap="square" rtlCol="0">
            <a:spAutoFit/>
          </a:bodyPr>
          <a:lstStyle/>
          <a:p>
            <a:pPr algn="r"/>
            <a:r>
              <a:rPr lang="en-US" sz="1200" dirty="0"/>
              <a:t>283 pages</a:t>
            </a:r>
          </a:p>
        </p:txBody>
      </p:sp>
      <p:sp>
        <p:nvSpPr>
          <p:cNvPr id="8" name="TextBox 7">
            <a:extLst>
              <a:ext uri="{FF2B5EF4-FFF2-40B4-BE49-F238E27FC236}">
                <a16:creationId xmlns:a16="http://schemas.microsoft.com/office/drawing/2014/main" id="{ECD0BC93-562C-4595-97DD-CDB4013BE217}"/>
              </a:ext>
            </a:extLst>
          </p:cNvPr>
          <p:cNvSpPr txBox="1"/>
          <p:nvPr/>
        </p:nvSpPr>
        <p:spPr>
          <a:xfrm>
            <a:off x="10220325" y="6362700"/>
            <a:ext cx="1333500" cy="276999"/>
          </a:xfrm>
          <a:prstGeom prst="rect">
            <a:avLst/>
          </a:prstGeom>
          <a:noFill/>
        </p:spPr>
        <p:txBody>
          <a:bodyPr wrap="square" rtlCol="0">
            <a:spAutoFit/>
          </a:bodyPr>
          <a:lstStyle/>
          <a:p>
            <a:pPr algn="r"/>
            <a:r>
              <a:rPr lang="en-US" sz="1200" dirty="0"/>
              <a:t>456 pages</a:t>
            </a:r>
          </a:p>
        </p:txBody>
      </p:sp>
    </p:spTree>
    <p:extLst>
      <p:ext uri="{BB962C8B-B14F-4D97-AF65-F5344CB8AC3E}">
        <p14:creationId xmlns:p14="http://schemas.microsoft.com/office/powerpoint/2010/main" val="122242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2000" fill="hold"/>
                                        <p:tgtEl>
                                          <p:spTgt spid="8"/>
                                        </p:tgtEl>
                                        <p:attrNameLst>
                                          <p:attrName>ppt_x</p:attrName>
                                        </p:attrNameLst>
                                      </p:cBhvr>
                                      <p:tavLst>
                                        <p:tav tm="0">
                                          <p:val>
                                            <p:strVal val="0-#ppt_w/2"/>
                                          </p:val>
                                        </p:tav>
                                        <p:tav tm="100000">
                                          <p:val>
                                            <p:strVal val="#ppt_x"/>
                                          </p:val>
                                        </p:tav>
                                      </p:tavLst>
                                    </p:anim>
                                    <p:anim calcmode="lin" valueType="num">
                                      <p:cBhvr additive="base">
                                        <p:cTn id="14" dur="2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C6F52-AC6D-4C13-B3F3-D2B3E684FF1E}"/>
              </a:ext>
            </a:extLst>
          </p:cNvPr>
          <p:cNvSpPr>
            <a:spLocks noGrp="1"/>
          </p:cNvSpPr>
          <p:nvPr>
            <p:ph type="title"/>
          </p:nvPr>
        </p:nvSpPr>
        <p:spPr>
          <a:xfrm>
            <a:off x="312906" y="306759"/>
            <a:ext cx="10515600" cy="1325563"/>
          </a:xfrm>
        </p:spPr>
        <p:txBody>
          <a:bodyPr/>
          <a:lstStyle/>
          <a:p>
            <a:r>
              <a:rPr lang="en-US" dirty="0"/>
              <a:t>Lobby</a:t>
            </a:r>
          </a:p>
        </p:txBody>
      </p:sp>
      <p:sp>
        <p:nvSpPr>
          <p:cNvPr id="3" name="Content Placeholder 2">
            <a:extLst>
              <a:ext uri="{FF2B5EF4-FFF2-40B4-BE49-F238E27FC236}">
                <a16:creationId xmlns:a16="http://schemas.microsoft.com/office/drawing/2014/main" id="{0FD07D1A-C57E-48F9-A75E-6116488542F9}"/>
              </a:ext>
            </a:extLst>
          </p:cNvPr>
          <p:cNvSpPr>
            <a:spLocks noGrp="1"/>
          </p:cNvSpPr>
          <p:nvPr>
            <p:ph idx="1"/>
          </p:nvPr>
        </p:nvSpPr>
        <p:spPr>
          <a:xfrm>
            <a:off x="838200" y="1825624"/>
            <a:ext cx="10515600" cy="3884511"/>
          </a:xfrm>
        </p:spPr>
        <p:txBody>
          <a:bodyPr/>
          <a:lstStyle/>
          <a:p>
            <a:pPr marL="0" indent="0">
              <a:buNone/>
            </a:pPr>
            <a:r>
              <a:rPr lang="es-ES" sz="3600" dirty="0"/>
              <a:t>Aquella gestión o actividad remunerada, ejercida por personas naturales o jurídicas, chilenas o extranjeras, que tiene por objeto promover, defender o representar cualquier interés particular, para influir en las decisiones que, en el ejercicio de sus funciones, deban adoptar los sujetos pasivos que se indican en los artículos 3º y 4º.</a:t>
            </a:r>
          </a:p>
        </p:txBody>
      </p:sp>
      <p:sp>
        <p:nvSpPr>
          <p:cNvPr id="4" name="TextBox 3">
            <a:extLst>
              <a:ext uri="{FF2B5EF4-FFF2-40B4-BE49-F238E27FC236}">
                <a16:creationId xmlns:a16="http://schemas.microsoft.com/office/drawing/2014/main" id="{29CAE01C-B96E-44E6-805B-494E515D0D38}"/>
              </a:ext>
            </a:extLst>
          </p:cNvPr>
          <p:cNvSpPr txBox="1"/>
          <p:nvPr/>
        </p:nvSpPr>
        <p:spPr>
          <a:xfrm>
            <a:off x="2655652" y="5875506"/>
            <a:ext cx="9134272" cy="830997"/>
          </a:xfrm>
          <a:prstGeom prst="rect">
            <a:avLst/>
          </a:prstGeom>
          <a:noFill/>
        </p:spPr>
        <p:txBody>
          <a:bodyPr wrap="square" rtlCol="0">
            <a:spAutoFit/>
          </a:bodyPr>
          <a:lstStyle/>
          <a:p>
            <a:pPr algn="r"/>
            <a:r>
              <a:rPr lang="es-ES" sz="2400" dirty="0"/>
              <a:t>Ley Núm. 20.730, Regula El Lobby Y Las Gestiones Que Representen Intereses Particulares Ante Las Autoridades y Funcionarios</a:t>
            </a:r>
            <a:endParaRPr lang="en-US" sz="2400" dirty="0"/>
          </a:p>
        </p:txBody>
      </p:sp>
    </p:spTree>
    <p:extLst>
      <p:ext uri="{BB962C8B-B14F-4D97-AF65-F5344CB8AC3E}">
        <p14:creationId xmlns:p14="http://schemas.microsoft.com/office/powerpoint/2010/main" val="1492584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E412E-104D-40F0-9A85-5539B7E2251F}"/>
              </a:ext>
            </a:extLst>
          </p:cNvPr>
          <p:cNvSpPr>
            <a:spLocks noGrp="1"/>
          </p:cNvSpPr>
          <p:nvPr>
            <p:ph type="title"/>
          </p:nvPr>
        </p:nvSpPr>
        <p:spPr>
          <a:xfrm>
            <a:off x="322634" y="289718"/>
            <a:ext cx="10515600" cy="1325563"/>
          </a:xfrm>
        </p:spPr>
        <p:txBody>
          <a:bodyPr/>
          <a:lstStyle/>
          <a:p>
            <a:r>
              <a:rPr lang="en-US" dirty="0"/>
              <a:t>Regulación de Lobby: Principios</a:t>
            </a:r>
          </a:p>
        </p:txBody>
      </p:sp>
      <p:sp>
        <p:nvSpPr>
          <p:cNvPr id="3" name="Content Placeholder 2">
            <a:extLst>
              <a:ext uri="{FF2B5EF4-FFF2-40B4-BE49-F238E27FC236}">
                <a16:creationId xmlns:a16="http://schemas.microsoft.com/office/drawing/2014/main" id="{77ED8099-61CF-4AD7-B943-47D31C658C36}"/>
              </a:ext>
            </a:extLst>
          </p:cNvPr>
          <p:cNvSpPr>
            <a:spLocks noGrp="1"/>
          </p:cNvSpPr>
          <p:nvPr>
            <p:ph idx="1"/>
          </p:nvPr>
        </p:nvSpPr>
        <p:spPr>
          <a:xfrm>
            <a:off x="838200" y="1641289"/>
            <a:ext cx="10515600" cy="4079875"/>
          </a:xfrm>
        </p:spPr>
        <p:txBody>
          <a:bodyPr>
            <a:normAutofit lnSpcReduction="10000"/>
          </a:bodyPr>
          <a:lstStyle/>
          <a:p>
            <a:r>
              <a:rPr lang="es-CR" sz="3600" dirty="0"/>
              <a:t>Transparencia</a:t>
            </a:r>
          </a:p>
          <a:p>
            <a:pPr marL="457200" lvl="1" indent="0">
              <a:spcBef>
                <a:spcPts val="600"/>
              </a:spcBef>
              <a:spcAft>
                <a:spcPts val="1200"/>
              </a:spcAft>
              <a:buNone/>
            </a:pPr>
            <a:r>
              <a:rPr lang="es-CR" sz="2800" dirty="0"/>
              <a:t>Divulgar a) quién hace lobby y b) quién es objetivo de actividades de lobby</a:t>
            </a:r>
            <a:endParaRPr lang="es-CR" dirty="0"/>
          </a:p>
          <a:p>
            <a:r>
              <a:rPr lang="es-CR" sz="3600" dirty="0"/>
              <a:t>Integridad</a:t>
            </a:r>
          </a:p>
          <a:p>
            <a:pPr marL="457200" lvl="1" indent="0">
              <a:spcBef>
                <a:spcPts val="600"/>
              </a:spcBef>
              <a:spcAft>
                <a:spcPts val="600"/>
              </a:spcAft>
              <a:buNone/>
            </a:pPr>
            <a:r>
              <a:rPr lang="es-CR" sz="2800" dirty="0"/>
              <a:t>Códigos de ética para lobbistas</a:t>
            </a:r>
          </a:p>
          <a:p>
            <a:pPr marL="457200" lvl="1" indent="0">
              <a:spcBef>
                <a:spcPts val="600"/>
              </a:spcBef>
              <a:spcAft>
                <a:spcPts val="600"/>
              </a:spcAft>
              <a:buNone/>
              <a:defRPr/>
            </a:pPr>
            <a:r>
              <a:rPr lang="es-CR" sz="2800" dirty="0"/>
              <a:t>Plazo de espera (prohibición) para legisladores</a:t>
            </a:r>
            <a:endParaRPr lang="es-CR" dirty="0"/>
          </a:p>
          <a:p>
            <a:r>
              <a:rPr lang="es-CR" sz="3600" dirty="0"/>
              <a:t>Igualdad de acceso</a:t>
            </a:r>
          </a:p>
          <a:p>
            <a:pPr marL="457200" lvl="1" indent="0">
              <a:spcBef>
                <a:spcPts val="600"/>
              </a:spcBef>
              <a:spcAft>
                <a:spcPts val="600"/>
              </a:spcAft>
              <a:buNone/>
            </a:pPr>
            <a:r>
              <a:rPr lang="es-CR" sz="2800" dirty="0"/>
              <a:t>Mecanismos de consulta/participación pública</a:t>
            </a:r>
          </a:p>
        </p:txBody>
      </p:sp>
      <p:sp>
        <p:nvSpPr>
          <p:cNvPr id="5" name="TextBox 4">
            <a:extLst>
              <a:ext uri="{FF2B5EF4-FFF2-40B4-BE49-F238E27FC236}">
                <a16:creationId xmlns:a16="http://schemas.microsoft.com/office/drawing/2014/main" id="{6A828024-348C-49CD-B7C8-0161D8B3CCB6}"/>
              </a:ext>
            </a:extLst>
          </p:cNvPr>
          <p:cNvSpPr txBox="1"/>
          <p:nvPr/>
        </p:nvSpPr>
        <p:spPr>
          <a:xfrm>
            <a:off x="4173166" y="6115844"/>
            <a:ext cx="7297366" cy="646331"/>
          </a:xfrm>
          <a:prstGeom prst="rect">
            <a:avLst/>
          </a:prstGeom>
          <a:noFill/>
        </p:spPr>
        <p:txBody>
          <a:bodyPr wrap="square" rtlCol="0">
            <a:spAutoFit/>
          </a:bodyPr>
          <a:lstStyle/>
          <a:p>
            <a:pPr algn="r"/>
            <a:r>
              <a:rPr lang="es-CR" dirty="0"/>
              <a:t>Transparencia Internacional</a:t>
            </a:r>
            <a:r>
              <a:rPr lang="es-CR" i="1" dirty="0"/>
              <a:t>, Lobby en Europa: Influencia Escondida, Acceso Privilegiada</a:t>
            </a:r>
            <a:r>
              <a:rPr lang="es-CR" dirty="0"/>
              <a:t>, 2015</a:t>
            </a:r>
          </a:p>
        </p:txBody>
      </p:sp>
      <p:sp>
        <p:nvSpPr>
          <p:cNvPr id="6" name="Action Button: Go Forward or Next 5">
            <a:hlinkClick r:id="rId2" action="ppaction://hlinksldjump" highlightClick="1"/>
            <a:extLst>
              <a:ext uri="{FF2B5EF4-FFF2-40B4-BE49-F238E27FC236}">
                <a16:creationId xmlns:a16="http://schemas.microsoft.com/office/drawing/2014/main" id="{CCF09CE5-5E23-444A-825B-A6ACB8AC82B0}"/>
              </a:ext>
            </a:extLst>
          </p:cNvPr>
          <p:cNvSpPr/>
          <p:nvPr/>
        </p:nvSpPr>
        <p:spPr>
          <a:xfrm>
            <a:off x="6340691" y="4593772"/>
            <a:ext cx="1298713" cy="307777"/>
          </a:xfrm>
          <a:prstGeom prst="actionButtonForwardNex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3645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B7EE8-F25D-45BC-BFA2-3F8ACDA5F0A9}"/>
              </a:ext>
            </a:extLst>
          </p:cNvPr>
          <p:cNvSpPr>
            <a:spLocks noGrp="1"/>
          </p:cNvSpPr>
          <p:nvPr>
            <p:ph type="title"/>
          </p:nvPr>
        </p:nvSpPr>
        <p:spPr>
          <a:xfrm>
            <a:off x="448056" y="340741"/>
            <a:ext cx="10515600" cy="1325563"/>
          </a:xfrm>
        </p:spPr>
        <p:txBody>
          <a:bodyPr/>
          <a:lstStyle/>
          <a:p>
            <a:r>
              <a:rPr lang="es-CR" dirty="0"/>
              <a:t>Transparencia: Quién hace lobby</a:t>
            </a:r>
          </a:p>
        </p:txBody>
      </p:sp>
      <p:sp>
        <p:nvSpPr>
          <p:cNvPr id="3" name="Content Placeholder 2">
            <a:extLst>
              <a:ext uri="{FF2B5EF4-FFF2-40B4-BE49-F238E27FC236}">
                <a16:creationId xmlns:a16="http://schemas.microsoft.com/office/drawing/2014/main" id="{C9603B3F-D9DE-46E9-82D1-2C33A68AE576}"/>
              </a:ext>
            </a:extLst>
          </p:cNvPr>
          <p:cNvSpPr>
            <a:spLocks noGrp="1"/>
          </p:cNvSpPr>
          <p:nvPr>
            <p:ph idx="1"/>
          </p:nvPr>
        </p:nvSpPr>
        <p:spPr/>
        <p:txBody>
          <a:bodyPr/>
          <a:lstStyle/>
          <a:p>
            <a:r>
              <a:rPr lang="es-CR" sz="3600" dirty="0"/>
              <a:t>Unión Europea y EEUU</a:t>
            </a:r>
          </a:p>
          <a:p>
            <a:pPr lvl="1"/>
            <a:r>
              <a:rPr lang="es-CR" sz="2800" dirty="0"/>
              <a:t>Nombre de la organización &amp; dirección física</a:t>
            </a:r>
          </a:p>
          <a:p>
            <a:pPr lvl="1"/>
            <a:r>
              <a:rPr lang="es-CR" sz="2800" dirty="0"/>
              <a:t>Individuos que realizan actividades de lobby</a:t>
            </a:r>
          </a:p>
          <a:p>
            <a:pPr lvl="1"/>
            <a:r>
              <a:rPr lang="es-CR" sz="2800" dirty="0"/>
              <a:t>Los temas sobre cuales realizan actividades de lobby</a:t>
            </a:r>
          </a:p>
          <a:p>
            <a:r>
              <a:rPr lang="es-CR" sz="3600" dirty="0"/>
              <a:t>EEUU</a:t>
            </a:r>
          </a:p>
          <a:p>
            <a:pPr lvl="1"/>
            <a:r>
              <a:rPr lang="es-CR" sz="2800" dirty="0"/>
              <a:t>Clientes</a:t>
            </a:r>
          </a:p>
          <a:p>
            <a:pPr lvl="1"/>
            <a:r>
              <a:rPr lang="es-CR" sz="2800" dirty="0"/>
              <a:t>Organizaciones asociadas</a:t>
            </a:r>
          </a:p>
          <a:p>
            <a:pPr lvl="1"/>
            <a:r>
              <a:rPr lang="es-CR" sz="2800" dirty="0"/>
              <a:t>Contribuciones políticas</a:t>
            </a:r>
          </a:p>
        </p:txBody>
      </p:sp>
    </p:spTree>
    <p:extLst>
      <p:ext uri="{BB962C8B-B14F-4D97-AF65-F5344CB8AC3E}">
        <p14:creationId xmlns:p14="http://schemas.microsoft.com/office/powerpoint/2010/main" val="206782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2" dur="2000" fill="hold"/>
                                        <p:tgtEl>
                                          <p:spTgt spid="3">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6" dur="2000" fill="hold"/>
                                        <p:tgtEl>
                                          <p:spTgt spid="3">
                                            <p:txEl>
                                              <p:pRg st="3" end="3"/>
                                            </p:txEl>
                                          </p:spTgt>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2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2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2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20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A5D05-2D0A-43BB-B2C2-12ADDD0C0D99}"/>
              </a:ext>
            </a:extLst>
          </p:cNvPr>
          <p:cNvSpPr>
            <a:spLocks noGrp="1"/>
          </p:cNvSpPr>
          <p:nvPr>
            <p:ph type="title"/>
          </p:nvPr>
        </p:nvSpPr>
        <p:spPr>
          <a:xfrm>
            <a:off x="423672" y="170053"/>
            <a:ext cx="10515600" cy="1325563"/>
          </a:xfrm>
        </p:spPr>
        <p:txBody>
          <a:bodyPr/>
          <a:lstStyle/>
          <a:p>
            <a:r>
              <a:rPr lang="es-CR" dirty="0"/>
              <a:t>Transparencia: Sistemas de registro</a:t>
            </a:r>
          </a:p>
        </p:txBody>
      </p:sp>
      <p:pic>
        <p:nvPicPr>
          <p:cNvPr id="5" name="Content Placeholder 4">
            <a:extLst>
              <a:ext uri="{FF2B5EF4-FFF2-40B4-BE49-F238E27FC236}">
                <a16:creationId xmlns:a16="http://schemas.microsoft.com/office/drawing/2014/main" id="{94DC3847-AC11-4A82-B7B7-546BFDC6A316}"/>
              </a:ext>
            </a:extLst>
          </p:cNvPr>
          <p:cNvPicPr>
            <a:picLocks noGrp="1" noChangeAspect="1"/>
          </p:cNvPicPr>
          <p:nvPr>
            <p:ph sz="half" idx="1"/>
          </p:nvPr>
        </p:nvPicPr>
        <p:blipFill>
          <a:blip r:embed="rId2"/>
          <a:stretch>
            <a:fillRect/>
          </a:stretch>
        </p:blipFill>
        <p:spPr>
          <a:xfrm>
            <a:off x="838200" y="1825626"/>
            <a:ext cx="5181600" cy="4516808"/>
          </a:xfrm>
          <a:prstGeom prst="rect">
            <a:avLst/>
          </a:prstGeom>
        </p:spPr>
      </p:pic>
      <p:pic>
        <p:nvPicPr>
          <p:cNvPr id="6" name="Content Placeholder 5">
            <a:extLst>
              <a:ext uri="{FF2B5EF4-FFF2-40B4-BE49-F238E27FC236}">
                <a16:creationId xmlns:a16="http://schemas.microsoft.com/office/drawing/2014/main" id="{D4C24B0E-0C3B-4083-A470-3D4629D0E13B}"/>
              </a:ext>
            </a:extLst>
          </p:cNvPr>
          <p:cNvPicPr>
            <a:picLocks noGrp="1" noChangeAspect="1"/>
          </p:cNvPicPr>
          <p:nvPr>
            <p:ph sz="half" idx="2"/>
          </p:nvPr>
        </p:nvPicPr>
        <p:blipFill>
          <a:blip r:embed="rId3"/>
          <a:stretch>
            <a:fillRect/>
          </a:stretch>
        </p:blipFill>
        <p:spPr>
          <a:xfrm>
            <a:off x="6172200" y="1825626"/>
            <a:ext cx="5181600" cy="4516808"/>
          </a:xfrm>
          <a:prstGeom prst="rect">
            <a:avLst/>
          </a:prstGeom>
        </p:spPr>
      </p:pic>
      <p:sp>
        <p:nvSpPr>
          <p:cNvPr id="7" name="Oval 6">
            <a:extLst>
              <a:ext uri="{FF2B5EF4-FFF2-40B4-BE49-F238E27FC236}">
                <a16:creationId xmlns:a16="http://schemas.microsoft.com/office/drawing/2014/main" id="{48724A47-52D6-4451-B246-2C8856E52BEB}"/>
              </a:ext>
            </a:extLst>
          </p:cNvPr>
          <p:cNvSpPr/>
          <p:nvPr/>
        </p:nvSpPr>
        <p:spPr>
          <a:xfrm>
            <a:off x="6172200" y="5729591"/>
            <a:ext cx="4382311" cy="763284"/>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2140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ppt_x"/>
                                          </p:val>
                                        </p:tav>
                                        <p:tav tm="100000">
                                          <p:val>
                                            <p:strVal val="#ppt_x"/>
                                          </p:val>
                                        </p:tav>
                                      </p:tavLst>
                                    </p:anim>
                                    <p:anim calcmode="lin" valueType="num">
                                      <p:cBhvr additive="base">
                                        <p:cTn id="8"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59BF6-E8FE-4351-BE8B-F8DB68478B89}"/>
              </a:ext>
            </a:extLst>
          </p:cNvPr>
          <p:cNvSpPr>
            <a:spLocks noGrp="1"/>
          </p:cNvSpPr>
          <p:nvPr>
            <p:ph type="title"/>
          </p:nvPr>
        </p:nvSpPr>
        <p:spPr>
          <a:xfrm>
            <a:off x="289560" y="121285"/>
            <a:ext cx="10515600" cy="1325563"/>
          </a:xfrm>
        </p:spPr>
        <p:txBody>
          <a:bodyPr/>
          <a:lstStyle/>
          <a:p>
            <a:r>
              <a:rPr lang="es-CR" dirty="0"/>
              <a:t>Transparencia: Quién es objetivo de lobby</a:t>
            </a:r>
          </a:p>
        </p:txBody>
      </p:sp>
      <p:sp>
        <p:nvSpPr>
          <p:cNvPr id="3" name="Content Placeholder 2">
            <a:extLst>
              <a:ext uri="{FF2B5EF4-FFF2-40B4-BE49-F238E27FC236}">
                <a16:creationId xmlns:a16="http://schemas.microsoft.com/office/drawing/2014/main" id="{1EC2D16B-812D-4B90-A5AC-1AAA49D9C520}"/>
              </a:ext>
            </a:extLst>
          </p:cNvPr>
          <p:cNvSpPr>
            <a:spLocks noGrp="1"/>
          </p:cNvSpPr>
          <p:nvPr>
            <p:ph idx="1"/>
          </p:nvPr>
        </p:nvSpPr>
        <p:spPr>
          <a:xfrm>
            <a:off x="838200" y="1446848"/>
            <a:ext cx="10744200" cy="5063680"/>
          </a:xfrm>
        </p:spPr>
        <p:txBody>
          <a:bodyPr>
            <a:noAutofit/>
          </a:bodyPr>
          <a:lstStyle/>
          <a:p>
            <a:pPr marL="0" indent="0">
              <a:buNone/>
            </a:pPr>
            <a:r>
              <a:rPr lang="es-ES" sz="3200" dirty="0"/>
              <a:t>Art. 7: Dos registros, cada uno a cargo de las respectivas Comisiones de Ética y Transparencia Parlamentaria, en los que deberá incorporarse la información por los sujetos pasivos señalados en el numeral 5) del artículo 4º</a:t>
            </a:r>
          </a:p>
          <a:p>
            <a:pPr marL="0" indent="0">
              <a:buNone/>
            </a:pPr>
            <a:r>
              <a:rPr lang="es-ES" sz="3200" dirty="0"/>
              <a:t>Art. 4(5): En el Congreso Nacional: los diputados, los senadores, el Secretario General y el Prosecretario de la Cámara de Diputados, el Secretario General y el Prosecretario Tesorero del Senado, y los asesores legislativos que indique anualmente cada parlamentario, en la forma y con el procedimiento que determine la Comisión de Ética y Transparencia Parlamentaria que corresponda</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650651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59BF6-E8FE-4351-BE8B-F8DB68478B89}"/>
              </a:ext>
            </a:extLst>
          </p:cNvPr>
          <p:cNvSpPr>
            <a:spLocks noGrp="1"/>
          </p:cNvSpPr>
          <p:nvPr>
            <p:ph type="title"/>
          </p:nvPr>
        </p:nvSpPr>
        <p:spPr>
          <a:xfrm>
            <a:off x="289560" y="121285"/>
            <a:ext cx="10515600" cy="1325563"/>
          </a:xfrm>
        </p:spPr>
        <p:txBody>
          <a:bodyPr/>
          <a:lstStyle/>
          <a:p>
            <a:r>
              <a:rPr lang="es-CR" dirty="0"/>
              <a:t>Transparencia: Detalles de lobby</a:t>
            </a:r>
          </a:p>
        </p:txBody>
      </p:sp>
      <p:sp>
        <p:nvSpPr>
          <p:cNvPr id="3" name="Content Placeholder 2">
            <a:extLst>
              <a:ext uri="{FF2B5EF4-FFF2-40B4-BE49-F238E27FC236}">
                <a16:creationId xmlns:a16="http://schemas.microsoft.com/office/drawing/2014/main" id="{1EC2D16B-812D-4B90-A5AC-1AAA49D9C520}"/>
              </a:ext>
            </a:extLst>
          </p:cNvPr>
          <p:cNvSpPr>
            <a:spLocks noGrp="1"/>
          </p:cNvSpPr>
          <p:nvPr>
            <p:ph idx="1"/>
          </p:nvPr>
        </p:nvSpPr>
        <p:spPr>
          <a:xfrm>
            <a:off x="658368" y="1446848"/>
            <a:ext cx="11244072" cy="5063680"/>
          </a:xfrm>
        </p:spPr>
        <p:txBody>
          <a:bodyPr>
            <a:noAutofit/>
          </a:bodyPr>
          <a:lstStyle/>
          <a:p>
            <a:pPr marL="0" indent="0">
              <a:buNone/>
            </a:pPr>
            <a:r>
              <a:rPr lang="es-CR" sz="3450" dirty="0"/>
              <a:t>Las audiencias y reuniones sostenidas y que tengan por objeto el lobby o la gestión de intereses particulares respecto de las decisiones que se señalan en el artículo 5º. En dichos registros se deberá indicar, en particular, la persona [</a:t>
            </a:r>
            <a:r>
              <a:rPr lang="es-CR" sz="3450" dirty="0" err="1"/>
              <a:t>ou</a:t>
            </a:r>
            <a:r>
              <a:rPr lang="es-CR" sz="3450" dirty="0"/>
              <a:t>] organización con quien se sostuvo la audiencia o reunión, a nombre de quién se gestionan dichos intereses particulares, la individualización de los asistentes o personas presentes en la respectiva audiencia o reunión, si se percibe una remuneración por dichas gestiones, el lugar y fecha de su realización y la materia específica tratada</a:t>
            </a:r>
            <a:r>
              <a:rPr lang="es-CR" sz="3300" dirty="0"/>
              <a:t>. </a:t>
            </a:r>
          </a:p>
        </p:txBody>
      </p:sp>
    </p:spTree>
    <p:extLst>
      <p:ext uri="{BB962C8B-B14F-4D97-AF65-F5344CB8AC3E}">
        <p14:creationId xmlns:p14="http://schemas.microsoft.com/office/powerpoint/2010/main" val="542251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8C42E-B988-4A1F-912B-02A379399E61}"/>
              </a:ext>
            </a:extLst>
          </p:cNvPr>
          <p:cNvSpPr>
            <a:spLocks noGrp="1"/>
          </p:cNvSpPr>
          <p:nvPr>
            <p:ph type="title"/>
          </p:nvPr>
        </p:nvSpPr>
        <p:spPr>
          <a:xfrm>
            <a:off x="45720" y="218821"/>
            <a:ext cx="966216" cy="6218555"/>
          </a:xfrm>
        </p:spPr>
        <p:txBody>
          <a:bodyPr vert="vert270"/>
          <a:lstStyle/>
          <a:p>
            <a:endParaRPr lang="en-US" dirty="0"/>
          </a:p>
        </p:txBody>
      </p:sp>
      <p:pic>
        <p:nvPicPr>
          <p:cNvPr id="4" name="Picture 3">
            <a:extLst>
              <a:ext uri="{FF2B5EF4-FFF2-40B4-BE49-F238E27FC236}">
                <a16:creationId xmlns:a16="http://schemas.microsoft.com/office/drawing/2014/main" id="{BA8D3444-5B07-44B4-AE28-6D9AEAC98152}"/>
              </a:ext>
            </a:extLst>
          </p:cNvPr>
          <p:cNvPicPr>
            <a:picLocks noChangeAspect="1"/>
          </p:cNvPicPr>
          <p:nvPr/>
        </p:nvPicPr>
        <p:blipFill>
          <a:blip r:embed="rId2"/>
          <a:stretch>
            <a:fillRect/>
          </a:stretch>
        </p:blipFill>
        <p:spPr>
          <a:xfrm>
            <a:off x="1188339" y="57531"/>
            <a:ext cx="10677525" cy="6715125"/>
          </a:xfrm>
          <a:prstGeom prst="rect">
            <a:avLst/>
          </a:prstGeom>
        </p:spPr>
      </p:pic>
    </p:spTree>
    <p:extLst>
      <p:ext uri="{BB962C8B-B14F-4D97-AF65-F5344CB8AC3E}">
        <p14:creationId xmlns:p14="http://schemas.microsoft.com/office/powerpoint/2010/main" val="536824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8C42E-B988-4A1F-912B-02A379399E61}"/>
              </a:ext>
            </a:extLst>
          </p:cNvPr>
          <p:cNvSpPr>
            <a:spLocks noGrp="1"/>
          </p:cNvSpPr>
          <p:nvPr>
            <p:ph type="title"/>
          </p:nvPr>
        </p:nvSpPr>
        <p:spPr>
          <a:xfrm>
            <a:off x="45720" y="218821"/>
            <a:ext cx="966216" cy="6218555"/>
          </a:xfrm>
        </p:spPr>
        <p:txBody>
          <a:bodyPr vert="vert270"/>
          <a:lstStyle/>
          <a:p>
            <a:endParaRPr lang="en-US" dirty="0"/>
          </a:p>
        </p:txBody>
      </p:sp>
      <p:pic>
        <p:nvPicPr>
          <p:cNvPr id="3" name="Picture 2">
            <a:extLst>
              <a:ext uri="{FF2B5EF4-FFF2-40B4-BE49-F238E27FC236}">
                <a16:creationId xmlns:a16="http://schemas.microsoft.com/office/drawing/2014/main" id="{A33B00B6-429F-4291-B61F-26A0CE5340DF}"/>
              </a:ext>
            </a:extLst>
          </p:cNvPr>
          <p:cNvPicPr>
            <a:picLocks noChangeAspect="1"/>
          </p:cNvPicPr>
          <p:nvPr/>
        </p:nvPicPr>
        <p:blipFill>
          <a:blip r:embed="rId2"/>
          <a:stretch>
            <a:fillRect/>
          </a:stretch>
        </p:blipFill>
        <p:spPr>
          <a:xfrm>
            <a:off x="1665269" y="0"/>
            <a:ext cx="8861461" cy="6858000"/>
          </a:xfrm>
          <a:prstGeom prst="rect">
            <a:avLst/>
          </a:prstGeom>
        </p:spPr>
      </p:pic>
    </p:spTree>
    <p:extLst>
      <p:ext uri="{BB962C8B-B14F-4D97-AF65-F5344CB8AC3E}">
        <p14:creationId xmlns:p14="http://schemas.microsoft.com/office/powerpoint/2010/main" val="7197549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3520-F8CA-4B7F-A1CB-F919F4F0F090}"/>
              </a:ext>
            </a:extLst>
          </p:cNvPr>
          <p:cNvSpPr>
            <a:spLocks noGrp="1"/>
          </p:cNvSpPr>
          <p:nvPr>
            <p:ph type="title"/>
          </p:nvPr>
        </p:nvSpPr>
        <p:spPr>
          <a:xfrm>
            <a:off x="215630" y="194554"/>
            <a:ext cx="1224064" cy="6186792"/>
          </a:xfrm>
        </p:spPr>
        <p:txBody>
          <a:bodyPr vert="vert270">
            <a:normAutofit fontScale="90000"/>
          </a:bodyPr>
          <a:lstStyle/>
          <a:p>
            <a:r>
              <a:rPr lang="es-US" sz="4000" dirty="0"/>
              <a:t>R</a:t>
            </a:r>
            <a:r>
              <a:rPr lang="en-US" sz="4000" dirty="0"/>
              <a:t>egistro de Lobbistas y Enfoques</a:t>
            </a:r>
          </a:p>
        </p:txBody>
      </p:sp>
      <p:sp>
        <p:nvSpPr>
          <p:cNvPr id="5" name="TextBox 4">
            <a:extLst>
              <a:ext uri="{FF2B5EF4-FFF2-40B4-BE49-F238E27FC236}">
                <a16:creationId xmlns:a16="http://schemas.microsoft.com/office/drawing/2014/main" id="{5BB2F860-1D25-4127-BC5E-FDBAEFEFF44C}"/>
              </a:ext>
            </a:extLst>
          </p:cNvPr>
          <p:cNvSpPr txBox="1"/>
          <p:nvPr/>
        </p:nvSpPr>
        <p:spPr>
          <a:xfrm>
            <a:off x="7723762" y="6394111"/>
            <a:ext cx="3724007" cy="369332"/>
          </a:xfrm>
          <a:prstGeom prst="rect">
            <a:avLst/>
          </a:prstGeom>
          <a:noFill/>
        </p:spPr>
        <p:txBody>
          <a:bodyPr wrap="square" rtlCol="0">
            <a:spAutoFit/>
          </a:bodyPr>
          <a:lstStyle/>
          <a:p>
            <a:pPr algn="r"/>
            <a:r>
              <a:rPr lang="en-US" dirty="0"/>
              <a:t>http://infolobby.cl</a:t>
            </a:r>
          </a:p>
        </p:txBody>
      </p:sp>
      <p:pic>
        <p:nvPicPr>
          <p:cNvPr id="7" name="Picture 6">
            <a:extLst>
              <a:ext uri="{FF2B5EF4-FFF2-40B4-BE49-F238E27FC236}">
                <a16:creationId xmlns:a16="http://schemas.microsoft.com/office/drawing/2014/main" id="{A9744FCD-04D5-4BA6-B848-D9493ACF2732}"/>
              </a:ext>
            </a:extLst>
          </p:cNvPr>
          <p:cNvPicPr>
            <a:picLocks noChangeAspect="1"/>
          </p:cNvPicPr>
          <p:nvPr/>
        </p:nvPicPr>
        <p:blipFill>
          <a:blip r:embed="rId2"/>
          <a:stretch>
            <a:fillRect/>
          </a:stretch>
        </p:blipFill>
        <p:spPr>
          <a:xfrm>
            <a:off x="1560576" y="87550"/>
            <a:ext cx="9631679" cy="6306561"/>
          </a:xfrm>
          <a:prstGeom prst="rect">
            <a:avLst/>
          </a:prstGeom>
        </p:spPr>
      </p:pic>
    </p:spTree>
    <p:extLst>
      <p:ext uri="{BB962C8B-B14F-4D97-AF65-F5344CB8AC3E}">
        <p14:creationId xmlns:p14="http://schemas.microsoft.com/office/powerpoint/2010/main" val="1963729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439C5-BF4D-4E44-917C-5A62827CC004}"/>
              </a:ext>
            </a:extLst>
          </p:cNvPr>
          <p:cNvSpPr>
            <a:spLocks noGrp="1"/>
          </p:cNvSpPr>
          <p:nvPr>
            <p:ph type="title"/>
          </p:nvPr>
        </p:nvSpPr>
        <p:spPr>
          <a:xfrm>
            <a:off x="399288" y="267589"/>
            <a:ext cx="10515600" cy="1325563"/>
          </a:xfrm>
        </p:spPr>
        <p:txBody>
          <a:bodyPr/>
          <a:lstStyle/>
          <a:p>
            <a:r>
              <a:rPr lang="es-CR" dirty="0"/>
              <a:t>Integridad para Lobbistas: Códigos de Ética</a:t>
            </a:r>
          </a:p>
        </p:txBody>
      </p:sp>
      <p:pic>
        <p:nvPicPr>
          <p:cNvPr id="6" name="Content Placeholder 5" descr="A screenshot of a cell phone&#10;&#10;Description automatically generated">
            <a:extLst>
              <a:ext uri="{FF2B5EF4-FFF2-40B4-BE49-F238E27FC236}">
                <a16:creationId xmlns:a16="http://schemas.microsoft.com/office/drawing/2014/main" id="{0ED318B3-EC3F-49DC-BC47-381EC1A312D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07136" y="1825625"/>
            <a:ext cx="5181600" cy="4324350"/>
          </a:xfrm>
        </p:spPr>
      </p:pic>
      <p:sp>
        <p:nvSpPr>
          <p:cNvPr id="4" name="Content Placeholder 3">
            <a:extLst>
              <a:ext uri="{FF2B5EF4-FFF2-40B4-BE49-F238E27FC236}">
                <a16:creationId xmlns:a16="http://schemas.microsoft.com/office/drawing/2014/main" id="{8D6628AD-7C82-4943-A2EF-14D7D9B3319E}"/>
              </a:ext>
            </a:extLst>
          </p:cNvPr>
          <p:cNvSpPr>
            <a:spLocks noGrp="1"/>
          </p:cNvSpPr>
          <p:nvPr>
            <p:ph sz="half" idx="2"/>
          </p:nvPr>
        </p:nvSpPr>
        <p:spPr/>
        <p:txBody>
          <a:bodyPr/>
          <a:lstStyle/>
          <a:p>
            <a:endParaRPr lang="en-US"/>
          </a:p>
        </p:txBody>
      </p:sp>
      <p:pic>
        <p:nvPicPr>
          <p:cNvPr id="7" name="Picture 6">
            <a:extLst>
              <a:ext uri="{FF2B5EF4-FFF2-40B4-BE49-F238E27FC236}">
                <a16:creationId xmlns:a16="http://schemas.microsoft.com/office/drawing/2014/main" id="{FBAD62D8-A17E-4FA7-8E9F-E7EC66B6769D}"/>
              </a:ext>
            </a:extLst>
          </p:cNvPr>
          <p:cNvPicPr>
            <a:picLocks noChangeAspect="1"/>
          </p:cNvPicPr>
          <p:nvPr/>
        </p:nvPicPr>
        <p:blipFill>
          <a:blip r:embed="rId3"/>
          <a:stretch>
            <a:fillRect/>
          </a:stretch>
        </p:blipFill>
        <p:spPr>
          <a:xfrm>
            <a:off x="5983224" y="1839118"/>
            <a:ext cx="5953125" cy="4324350"/>
          </a:xfrm>
          <a:prstGeom prst="rect">
            <a:avLst/>
          </a:prstGeom>
        </p:spPr>
      </p:pic>
      <p:sp>
        <p:nvSpPr>
          <p:cNvPr id="8" name="Oval 7">
            <a:extLst>
              <a:ext uri="{FF2B5EF4-FFF2-40B4-BE49-F238E27FC236}">
                <a16:creationId xmlns:a16="http://schemas.microsoft.com/office/drawing/2014/main" id="{ECCA0340-6DCB-4310-94F8-D3A14A105234}"/>
              </a:ext>
            </a:extLst>
          </p:cNvPr>
          <p:cNvSpPr/>
          <p:nvPr/>
        </p:nvSpPr>
        <p:spPr>
          <a:xfrm>
            <a:off x="255651" y="1449421"/>
            <a:ext cx="3382495" cy="1001949"/>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97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0-#ppt_w/2"/>
                                          </p:val>
                                        </p:tav>
                                        <p:tav tm="100000">
                                          <p:val>
                                            <p:strVal val="#ppt_x"/>
                                          </p:val>
                                        </p:tav>
                                      </p:tavLst>
                                    </p:anim>
                                    <p:anim calcmode="lin" valueType="num">
                                      <p:cBhvr additive="base">
                                        <p:cTn id="8" dur="2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174D-90CB-44E3-8BD3-157F5B65FD9B}"/>
              </a:ext>
            </a:extLst>
          </p:cNvPr>
          <p:cNvSpPr>
            <a:spLocks noGrp="1"/>
          </p:cNvSpPr>
          <p:nvPr>
            <p:ph type="title"/>
          </p:nvPr>
        </p:nvSpPr>
        <p:spPr>
          <a:xfrm>
            <a:off x="289560" y="167480"/>
            <a:ext cx="10515600" cy="1325563"/>
          </a:xfrm>
        </p:spPr>
        <p:txBody>
          <a:bodyPr/>
          <a:lstStyle/>
          <a:p>
            <a:r>
              <a:rPr lang="en-US" dirty="0"/>
              <a:t>Integridad para Lobbistas</a:t>
            </a:r>
          </a:p>
        </p:txBody>
      </p:sp>
      <p:sp>
        <p:nvSpPr>
          <p:cNvPr id="5" name="TextBox 4">
            <a:extLst>
              <a:ext uri="{FF2B5EF4-FFF2-40B4-BE49-F238E27FC236}">
                <a16:creationId xmlns:a16="http://schemas.microsoft.com/office/drawing/2014/main" id="{514F4754-14B0-4843-8EFF-D698C1AEDA41}"/>
              </a:ext>
            </a:extLst>
          </p:cNvPr>
          <p:cNvSpPr txBox="1"/>
          <p:nvPr/>
        </p:nvSpPr>
        <p:spPr>
          <a:xfrm>
            <a:off x="1313688" y="3998976"/>
            <a:ext cx="7952232" cy="1182624"/>
          </a:xfrm>
          <a:prstGeom prst="rect">
            <a:avLst/>
          </a:prstGeom>
          <a:noFill/>
        </p:spPr>
        <p:txBody>
          <a:bodyPr wrap="square" rtlCol="0">
            <a:spAutoFit/>
          </a:bodyPr>
          <a:lstStyle/>
          <a:p>
            <a:endParaRPr lang="en-US" dirty="0"/>
          </a:p>
        </p:txBody>
      </p:sp>
      <p:sp>
        <p:nvSpPr>
          <p:cNvPr id="7" name="Content Placeholder 6">
            <a:extLst>
              <a:ext uri="{FF2B5EF4-FFF2-40B4-BE49-F238E27FC236}">
                <a16:creationId xmlns:a16="http://schemas.microsoft.com/office/drawing/2014/main" id="{74090CAB-5B25-40D1-ACEF-F61328F08077}"/>
              </a:ext>
            </a:extLst>
          </p:cNvPr>
          <p:cNvSpPr>
            <a:spLocks noGrp="1"/>
          </p:cNvSpPr>
          <p:nvPr>
            <p:ph idx="1"/>
          </p:nvPr>
        </p:nvSpPr>
        <p:spPr>
          <a:xfrm>
            <a:off x="838200" y="1825624"/>
            <a:ext cx="10515600" cy="4770247"/>
          </a:xfrm>
        </p:spPr>
        <p:txBody>
          <a:bodyPr>
            <a:normAutofit/>
          </a:bodyPr>
          <a:lstStyle/>
          <a:p>
            <a:pPr marL="0" indent="0">
              <a:spcAft>
                <a:spcPts val="1800"/>
              </a:spcAft>
              <a:buNone/>
            </a:pPr>
            <a:r>
              <a:rPr lang="es-CR" sz="4000" dirty="0"/>
              <a:t>Código de Buenas Prácticas para Lobbistas</a:t>
            </a:r>
          </a:p>
          <a:p>
            <a:pPr marL="682625" indent="-450850">
              <a:buFont typeface="+mj-lt"/>
              <a:buAutoNum type="arabicPeriod"/>
            </a:pPr>
            <a:r>
              <a:rPr lang="es-CR" sz="3600" dirty="0"/>
              <a:t>Principios Honestidad e integridad</a:t>
            </a:r>
            <a:endParaRPr lang="es-CR" sz="3600" i="1" dirty="0"/>
          </a:p>
          <a:p>
            <a:pPr marL="682625" indent="-450850">
              <a:buFont typeface="+mj-lt"/>
              <a:buAutoNum type="arabicPeriod"/>
            </a:pPr>
            <a:r>
              <a:rPr lang="es-CR" sz="3600" dirty="0"/>
              <a:t>Sujeción a la normativa vigente</a:t>
            </a:r>
          </a:p>
          <a:p>
            <a:pPr marL="682625" indent="-450850">
              <a:buFont typeface="+mj-lt"/>
              <a:buAutoNum type="arabicPeriod"/>
            </a:pPr>
            <a:r>
              <a:rPr lang="es-CR" sz="3600" dirty="0"/>
              <a:t>Relación con el cliente</a:t>
            </a:r>
          </a:p>
          <a:p>
            <a:pPr marL="682625" indent="-450850">
              <a:buFont typeface="+mj-lt"/>
              <a:buAutoNum type="arabicPeriod"/>
            </a:pPr>
            <a:r>
              <a:rPr lang="es-CR" sz="3600" dirty="0"/>
              <a:t>Relación con la autoridad</a:t>
            </a:r>
          </a:p>
          <a:p>
            <a:pPr marL="682625" indent="-450850">
              <a:buFont typeface="+mj-lt"/>
              <a:buAutoNum type="arabicPeriod"/>
            </a:pPr>
            <a:r>
              <a:rPr lang="es-CR" sz="3600" dirty="0"/>
              <a:t>Conflictos de intereses</a:t>
            </a:r>
          </a:p>
        </p:txBody>
      </p:sp>
    </p:spTree>
    <p:extLst>
      <p:ext uri="{BB962C8B-B14F-4D97-AF65-F5344CB8AC3E}">
        <p14:creationId xmlns:p14="http://schemas.microsoft.com/office/powerpoint/2010/main" val="2947042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174D-90CB-44E3-8BD3-157F5B65FD9B}"/>
              </a:ext>
            </a:extLst>
          </p:cNvPr>
          <p:cNvSpPr>
            <a:spLocks noGrp="1"/>
          </p:cNvSpPr>
          <p:nvPr>
            <p:ph type="title"/>
          </p:nvPr>
        </p:nvSpPr>
        <p:spPr>
          <a:xfrm>
            <a:off x="362712" y="304165"/>
            <a:ext cx="10515600" cy="1325563"/>
          </a:xfrm>
        </p:spPr>
        <p:txBody>
          <a:bodyPr/>
          <a:lstStyle/>
          <a:p>
            <a:r>
              <a:rPr lang="en-US" dirty="0"/>
              <a:t>Integridad para Lobbistas</a:t>
            </a:r>
          </a:p>
        </p:txBody>
      </p:sp>
      <p:sp>
        <p:nvSpPr>
          <p:cNvPr id="5" name="TextBox 4">
            <a:extLst>
              <a:ext uri="{FF2B5EF4-FFF2-40B4-BE49-F238E27FC236}">
                <a16:creationId xmlns:a16="http://schemas.microsoft.com/office/drawing/2014/main" id="{514F4754-14B0-4843-8EFF-D698C1AEDA41}"/>
              </a:ext>
            </a:extLst>
          </p:cNvPr>
          <p:cNvSpPr txBox="1"/>
          <p:nvPr/>
        </p:nvSpPr>
        <p:spPr>
          <a:xfrm>
            <a:off x="1313688" y="3998976"/>
            <a:ext cx="7952232" cy="1182624"/>
          </a:xfrm>
          <a:prstGeom prst="rect">
            <a:avLst/>
          </a:prstGeom>
          <a:noFill/>
        </p:spPr>
        <p:txBody>
          <a:bodyPr wrap="square" rtlCol="0">
            <a:spAutoFit/>
          </a:bodyPr>
          <a:lstStyle/>
          <a:p>
            <a:endParaRPr lang="en-US" dirty="0"/>
          </a:p>
        </p:txBody>
      </p:sp>
      <p:sp>
        <p:nvSpPr>
          <p:cNvPr id="7" name="Content Placeholder 6">
            <a:extLst>
              <a:ext uri="{FF2B5EF4-FFF2-40B4-BE49-F238E27FC236}">
                <a16:creationId xmlns:a16="http://schemas.microsoft.com/office/drawing/2014/main" id="{74090CAB-5B25-40D1-ACEF-F61328F08077}"/>
              </a:ext>
            </a:extLst>
          </p:cNvPr>
          <p:cNvSpPr>
            <a:spLocks noGrp="1"/>
          </p:cNvSpPr>
          <p:nvPr>
            <p:ph idx="1"/>
          </p:nvPr>
        </p:nvSpPr>
        <p:spPr/>
        <p:txBody>
          <a:bodyPr>
            <a:normAutofit fontScale="92500" lnSpcReduction="20000"/>
          </a:bodyPr>
          <a:lstStyle/>
          <a:p>
            <a:pPr>
              <a:spcAft>
                <a:spcPts val="1800"/>
              </a:spcAft>
            </a:pPr>
            <a:r>
              <a:rPr lang="es-CR" sz="4000" b="1" dirty="0"/>
              <a:t>Principios</a:t>
            </a:r>
            <a:r>
              <a:rPr lang="es-CR" sz="4000" dirty="0"/>
              <a:t>:</a:t>
            </a:r>
            <a:r>
              <a:rPr lang="es-CR" sz="4000" i="1" dirty="0"/>
              <a:t> Compatibilidad del interés privado y el interés público. </a:t>
            </a:r>
            <a:r>
              <a:rPr lang="es-CR" sz="4000" dirty="0"/>
              <a:t>Los lobbistas promoverán, defenderán o representarán los intereses particulares de los clientes procurando no contravenir el interés general de la comunidad.</a:t>
            </a:r>
          </a:p>
          <a:p>
            <a:r>
              <a:rPr lang="es-CR" sz="4000" b="1" dirty="0"/>
              <a:t>Conflictos de intereses</a:t>
            </a:r>
            <a:r>
              <a:rPr lang="es-CR" sz="4000" dirty="0"/>
              <a:t>:  El lobbista se abstendrá de contratar a personas que a ex autoridades o ex funcionarios durante dos años luego de que estos hayan cesado en sus funciones. (puertas giratorias)</a:t>
            </a:r>
          </a:p>
        </p:txBody>
      </p:sp>
      <p:sp>
        <p:nvSpPr>
          <p:cNvPr id="3" name="Oval 2">
            <a:extLst>
              <a:ext uri="{FF2B5EF4-FFF2-40B4-BE49-F238E27FC236}">
                <a16:creationId xmlns:a16="http://schemas.microsoft.com/office/drawing/2014/main" id="{AE5A1529-6F85-4CE7-81C0-B0CAA25DCD43}"/>
              </a:ext>
            </a:extLst>
          </p:cNvPr>
          <p:cNvSpPr/>
          <p:nvPr/>
        </p:nvSpPr>
        <p:spPr>
          <a:xfrm>
            <a:off x="7217923" y="5181600"/>
            <a:ext cx="3871609" cy="78145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24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20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2000" fill="hold"/>
                                        <p:tgtEl>
                                          <p:spTgt spid="7">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2000" fill="hold"/>
                                        <p:tgtEl>
                                          <p:spTgt spid="3"/>
                                        </p:tgtEl>
                                        <p:attrNameLst>
                                          <p:attrName>ppt_x</p:attrName>
                                        </p:attrNameLst>
                                      </p:cBhvr>
                                      <p:tavLst>
                                        <p:tav tm="0">
                                          <p:val>
                                            <p:strVal val="#ppt_x"/>
                                          </p:val>
                                        </p:tav>
                                        <p:tav tm="100000">
                                          <p:val>
                                            <p:strVal val="#ppt_x"/>
                                          </p:val>
                                        </p:tav>
                                      </p:tavLst>
                                    </p:anim>
                                    <p:anim calcmode="lin" valueType="num">
                                      <p:cBhvr additive="base">
                                        <p:cTn id="20"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8130" y="572452"/>
            <a:ext cx="1059180" cy="5095875"/>
          </a:xfrm>
        </p:spPr>
        <p:txBody>
          <a:bodyPr vert="vert270">
            <a:normAutofit/>
          </a:bodyPr>
          <a:lstStyle/>
          <a:p>
            <a:r>
              <a:rPr lang="es-CR" sz="5400" dirty="0"/>
              <a:t>Puerta Giratoria </a:t>
            </a:r>
          </a:p>
        </p:txBody>
      </p:sp>
      <p:pic>
        <p:nvPicPr>
          <p:cNvPr id="1026" name="Picture 2"/>
          <p:cNvPicPr>
            <a:picLocks noChangeAspect="1" noChangeArrowheads="1"/>
          </p:cNvPicPr>
          <p:nvPr/>
        </p:nvPicPr>
        <p:blipFill>
          <a:blip r:embed="rId2" cstate="print"/>
          <a:srcRect/>
          <a:stretch>
            <a:fillRect/>
          </a:stretch>
        </p:blipFill>
        <p:spPr bwMode="auto">
          <a:xfrm>
            <a:off x="2137410" y="0"/>
            <a:ext cx="9041130" cy="658368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95F8-1540-4512-AE1F-EBF5D3CA78E8}"/>
              </a:ext>
            </a:extLst>
          </p:cNvPr>
          <p:cNvSpPr>
            <a:spLocks noGrp="1"/>
          </p:cNvSpPr>
          <p:nvPr>
            <p:ph type="title"/>
          </p:nvPr>
        </p:nvSpPr>
        <p:spPr>
          <a:xfrm>
            <a:off x="257937" y="0"/>
            <a:ext cx="10515600" cy="1325563"/>
          </a:xfrm>
        </p:spPr>
        <p:txBody>
          <a:bodyPr/>
          <a:lstStyle/>
          <a:p>
            <a:r>
              <a:rPr lang="es-CR" dirty="0"/>
              <a:t>Cumplimiento: Entidad</a:t>
            </a:r>
          </a:p>
        </p:txBody>
      </p:sp>
      <p:sp>
        <p:nvSpPr>
          <p:cNvPr id="3" name="Content Placeholder 2">
            <a:extLst>
              <a:ext uri="{FF2B5EF4-FFF2-40B4-BE49-F238E27FC236}">
                <a16:creationId xmlns:a16="http://schemas.microsoft.com/office/drawing/2014/main" id="{CBD3D8F5-AEDA-4657-BE65-4367C04E34D3}"/>
              </a:ext>
            </a:extLst>
          </p:cNvPr>
          <p:cNvSpPr>
            <a:spLocks noGrp="1"/>
          </p:cNvSpPr>
          <p:nvPr>
            <p:ph idx="1"/>
          </p:nvPr>
        </p:nvSpPr>
        <p:spPr>
          <a:xfrm>
            <a:off x="600075" y="1042535"/>
            <a:ext cx="10515600" cy="5389562"/>
          </a:xfrm>
        </p:spPr>
        <p:txBody>
          <a:bodyPr>
            <a:noAutofit/>
          </a:bodyPr>
          <a:lstStyle/>
          <a:p>
            <a:pPr marL="171450" lvl="1" indent="0">
              <a:spcAft>
                <a:spcPts val="1200"/>
              </a:spcAft>
              <a:buNone/>
            </a:pPr>
            <a:r>
              <a:rPr lang="es-CR" sz="3600" dirty="0"/>
              <a:t>Principios: eficaz, imparcial, creíble</a:t>
            </a:r>
          </a:p>
          <a:p>
            <a:pPr marL="171450" lvl="1" indent="0">
              <a:buNone/>
            </a:pPr>
            <a:r>
              <a:rPr lang="es-CR" sz="3600" dirty="0"/>
              <a:t>Opciones -</a:t>
            </a:r>
          </a:p>
          <a:p>
            <a:pPr marL="857250" lvl="1"/>
            <a:r>
              <a:rPr lang="es-CR" sz="2800" dirty="0"/>
              <a:t>Autoregulación</a:t>
            </a:r>
          </a:p>
          <a:p>
            <a:pPr marL="1314450" lvl="3" indent="-171450"/>
            <a:r>
              <a:rPr lang="es-CR" sz="2600" dirty="0"/>
              <a:t>Blanqueo/cerrar filas</a:t>
            </a:r>
          </a:p>
          <a:p>
            <a:pPr marL="1314450" lvl="3" indent="-171450"/>
            <a:r>
              <a:rPr lang="es-CR" sz="2600" dirty="0"/>
              <a:t>Partidismo </a:t>
            </a:r>
          </a:p>
          <a:p>
            <a:pPr marL="857250" lvl="1"/>
            <a:r>
              <a:rPr lang="es-CR" sz="2800" dirty="0"/>
              <a:t>Corte u otra entidad independiente</a:t>
            </a:r>
          </a:p>
          <a:p>
            <a:pPr marL="1314450" lvl="3" indent="-171450"/>
            <a:r>
              <a:rPr lang="es-CR" sz="2600" dirty="0"/>
              <a:t>Independencia</a:t>
            </a:r>
          </a:p>
          <a:p>
            <a:pPr marL="1314450" lvl="3" indent="-171450"/>
            <a:r>
              <a:rPr lang="es-CR" sz="2600" dirty="0"/>
              <a:t>Agilidad/rapidez</a:t>
            </a:r>
          </a:p>
          <a:p>
            <a:pPr marL="857250" lvl="1"/>
            <a:r>
              <a:rPr lang="es-CR" sz="2800" dirty="0"/>
              <a:t>Combinación</a:t>
            </a:r>
          </a:p>
          <a:p>
            <a:pPr marL="1314450" lvl="3" indent="-171450"/>
            <a:r>
              <a:rPr lang="es-CR" sz="2600" dirty="0"/>
              <a:t>Investigación por una entidad independiente, juicio por comisión o plenario.</a:t>
            </a:r>
          </a:p>
          <a:p>
            <a:pPr marL="1314450" lvl="3" indent="-171450"/>
            <a:r>
              <a:rPr lang="es-CR" sz="2600" dirty="0"/>
              <a:t>Confianza de la institución en la entidad</a:t>
            </a:r>
          </a:p>
          <a:p>
            <a:pPr marL="857250" lvl="2"/>
            <a:endParaRPr lang="en-US" sz="3200" dirty="0"/>
          </a:p>
        </p:txBody>
      </p:sp>
    </p:spTree>
    <p:extLst>
      <p:ext uri="{BB962C8B-B14F-4D97-AF65-F5344CB8AC3E}">
        <p14:creationId xmlns:p14="http://schemas.microsoft.com/office/powerpoint/2010/main" val="65155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21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21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21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21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21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21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23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23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23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23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23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23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95F8-1540-4512-AE1F-EBF5D3CA78E8}"/>
              </a:ext>
            </a:extLst>
          </p:cNvPr>
          <p:cNvSpPr>
            <a:spLocks noGrp="1"/>
          </p:cNvSpPr>
          <p:nvPr>
            <p:ph type="title"/>
          </p:nvPr>
        </p:nvSpPr>
        <p:spPr>
          <a:xfrm>
            <a:off x="257937" y="0"/>
            <a:ext cx="10515600" cy="1325563"/>
          </a:xfrm>
        </p:spPr>
        <p:txBody>
          <a:bodyPr/>
          <a:lstStyle/>
          <a:p>
            <a:r>
              <a:rPr lang="es-CR" dirty="0"/>
              <a:t>Cumplimiento: Sanciones</a:t>
            </a:r>
          </a:p>
        </p:txBody>
      </p:sp>
      <p:sp>
        <p:nvSpPr>
          <p:cNvPr id="3" name="Content Placeholder 2">
            <a:extLst>
              <a:ext uri="{FF2B5EF4-FFF2-40B4-BE49-F238E27FC236}">
                <a16:creationId xmlns:a16="http://schemas.microsoft.com/office/drawing/2014/main" id="{CBD3D8F5-AEDA-4657-BE65-4367C04E34D3}"/>
              </a:ext>
            </a:extLst>
          </p:cNvPr>
          <p:cNvSpPr>
            <a:spLocks noGrp="1"/>
          </p:cNvSpPr>
          <p:nvPr>
            <p:ph idx="1"/>
          </p:nvPr>
        </p:nvSpPr>
        <p:spPr>
          <a:xfrm>
            <a:off x="611505" y="1439546"/>
            <a:ext cx="10515600" cy="4183697"/>
          </a:xfrm>
        </p:spPr>
        <p:txBody>
          <a:bodyPr>
            <a:noAutofit/>
          </a:bodyPr>
          <a:lstStyle/>
          <a:p>
            <a:pPr marL="742950" lvl="2" indent="-400050">
              <a:spcAft>
                <a:spcPts val="1200"/>
              </a:spcAft>
            </a:pPr>
            <a:r>
              <a:rPr lang="es-CR" sz="4000" dirty="0"/>
              <a:t>Cartas de amonestación informal</a:t>
            </a:r>
          </a:p>
          <a:p>
            <a:pPr marL="742950" lvl="2" indent="-400050">
              <a:spcAft>
                <a:spcPts val="1200"/>
              </a:spcAft>
            </a:pPr>
            <a:r>
              <a:rPr lang="es-CR" sz="4000" dirty="0"/>
              <a:t>Amonestación formal</a:t>
            </a:r>
          </a:p>
          <a:p>
            <a:pPr marL="742950" lvl="2" indent="-400050">
              <a:spcAft>
                <a:spcPts val="1200"/>
              </a:spcAft>
            </a:pPr>
            <a:r>
              <a:rPr lang="es-CR" sz="4000" dirty="0"/>
              <a:t>Reprobación (censura)</a:t>
            </a:r>
          </a:p>
          <a:p>
            <a:pPr marL="742950" lvl="2" indent="-400050">
              <a:spcAft>
                <a:spcPts val="1200"/>
              </a:spcAft>
            </a:pPr>
            <a:r>
              <a:rPr lang="es-CR" sz="4000" dirty="0"/>
              <a:t>Multa</a:t>
            </a:r>
          </a:p>
          <a:p>
            <a:pPr marL="742950" lvl="2" indent="-400050">
              <a:spcAft>
                <a:spcPts val="1200"/>
              </a:spcAft>
            </a:pPr>
            <a:r>
              <a:rPr lang="es-CR" sz="4000" dirty="0"/>
              <a:t>Expulsión</a:t>
            </a:r>
          </a:p>
        </p:txBody>
      </p:sp>
      <p:sp>
        <p:nvSpPr>
          <p:cNvPr id="4" name="TextBox 3">
            <a:extLst>
              <a:ext uri="{FF2B5EF4-FFF2-40B4-BE49-F238E27FC236}">
                <a16:creationId xmlns:a16="http://schemas.microsoft.com/office/drawing/2014/main" id="{56663246-3B89-4B32-92DC-EB5FAFF061F9}"/>
              </a:ext>
            </a:extLst>
          </p:cNvPr>
          <p:cNvSpPr txBox="1"/>
          <p:nvPr/>
        </p:nvSpPr>
        <p:spPr>
          <a:xfrm>
            <a:off x="2068830" y="5715000"/>
            <a:ext cx="9338310" cy="923330"/>
          </a:xfrm>
          <a:prstGeom prst="rect">
            <a:avLst/>
          </a:prstGeom>
          <a:noFill/>
        </p:spPr>
        <p:txBody>
          <a:bodyPr wrap="square" rtlCol="0">
            <a:spAutoFit/>
          </a:bodyPr>
          <a:lstStyle/>
          <a:p>
            <a:pPr algn="r"/>
            <a:r>
              <a:rPr lang="es-CR" dirty="0"/>
              <a:t>Jack Maskell, Expulsión, Censura, Amonestación, y Multa: Disciplina Legislativa en la Cámara de Representantes, Servicio de Investigación del Congreso, 27 de junio, 2016</a:t>
            </a:r>
          </a:p>
          <a:p>
            <a:pPr algn="r"/>
            <a:endParaRPr lang="en-US" dirty="0"/>
          </a:p>
        </p:txBody>
      </p:sp>
    </p:spTree>
    <p:extLst>
      <p:ext uri="{BB962C8B-B14F-4D97-AF65-F5344CB8AC3E}">
        <p14:creationId xmlns:p14="http://schemas.microsoft.com/office/powerpoint/2010/main" val="145988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95F8-1540-4512-AE1F-EBF5D3CA78E8}"/>
              </a:ext>
            </a:extLst>
          </p:cNvPr>
          <p:cNvSpPr>
            <a:spLocks noGrp="1"/>
          </p:cNvSpPr>
          <p:nvPr>
            <p:ph type="title"/>
          </p:nvPr>
        </p:nvSpPr>
        <p:spPr>
          <a:xfrm>
            <a:off x="362712" y="365125"/>
            <a:ext cx="10515600" cy="1325563"/>
          </a:xfrm>
        </p:spPr>
        <p:txBody>
          <a:bodyPr/>
          <a:lstStyle/>
          <a:p>
            <a:r>
              <a:rPr lang="es-CR" dirty="0"/>
              <a:t>Inmunidades: Costa Rica</a:t>
            </a:r>
          </a:p>
        </p:txBody>
      </p:sp>
      <p:pic>
        <p:nvPicPr>
          <p:cNvPr id="4" name="Content Placeholder 3">
            <a:extLst>
              <a:ext uri="{FF2B5EF4-FFF2-40B4-BE49-F238E27FC236}">
                <a16:creationId xmlns:a16="http://schemas.microsoft.com/office/drawing/2014/main" id="{5664A2AD-01C6-4ACE-AF96-34AADAEA6DB0}"/>
              </a:ext>
            </a:extLst>
          </p:cNvPr>
          <p:cNvPicPr>
            <a:picLocks noGrp="1" noChangeAspect="1"/>
          </p:cNvPicPr>
          <p:nvPr>
            <p:ph idx="1"/>
          </p:nvPr>
        </p:nvPicPr>
        <p:blipFill>
          <a:blip r:embed="rId3"/>
          <a:stretch>
            <a:fillRect/>
          </a:stretch>
        </p:blipFill>
        <p:spPr>
          <a:xfrm>
            <a:off x="362712" y="1920240"/>
            <a:ext cx="11589065" cy="3474720"/>
          </a:xfrm>
          <a:prstGeom prst="rect">
            <a:avLst/>
          </a:prstGeom>
        </p:spPr>
      </p:pic>
      <p:cxnSp>
        <p:nvCxnSpPr>
          <p:cNvPr id="8" name="Straight Connector 7">
            <a:extLst>
              <a:ext uri="{FF2B5EF4-FFF2-40B4-BE49-F238E27FC236}">
                <a16:creationId xmlns:a16="http://schemas.microsoft.com/office/drawing/2014/main" id="{02522032-8B79-4FDB-8800-DD90D21C6A9E}"/>
              </a:ext>
            </a:extLst>
          </p:cNvPr>
          <p:cNvCxnSpPr/>
          <p:nvPr/>
        </p:nvCxnSpPr>
        <p:spPr>
          <a:xfrm>
            <a:off x="3234690" y="2994660"/>
            <a:ext cx="3851910" cy="0"/>
          </a:xfrm>
          <a:prstGeom prst="line">
            <a:avLst/>
          </a:prstGeom>
          <a:ln w="793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4A158D9-27C6-477B-B078-15FE9D01A45C}"/>
              </a:ext>
            </a:extLst>
          </p:cNvPr>
          <p:cNvCxnSpPr/>
          <p:nvPr/>
        </p:nvCxnSpPr>
        <p:spPr>
          <a:xfrm>
            <a:off x="362712" y="3920490"/>
            <a:ext cx="6506718"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089BF25-DB2C-46B5-B3EA-3541E18F5A15}"/>
              </a:ext>
            </a:extLst>
          </p:cNvPr>
          <p:cNvCxnSpPr/>
          <p:nvPr/>
        </p:nvCxnSpPr>
        <p:spPr>
          <a:xfrm>
            <a:off x="4034790" y="2583180"/>
            <a:ext cx="4949190"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328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2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400" fill="hold"/>
                                        <p:tgtEl>
                                          <p:spTgt spid="8"/>
                                        </p:tgtEl>
                                        <p:attrNameLst>
                                          <p:attrName>ppt_x</p:attrName>
                                        </p:attrNameLst>
                                      </p:cBhvr>
                                      <p:tavLst>
                                        <p:tav tm="0">
                                          <p:val>
                                            <p:strVal val="0-#ppt_w/2"/>
                                          </p:val>
                                        </p:tav>
                                        <p:tav tm="100000">
                                          <p:val>
                                            <p:strVal val="#ppt_x"/>
                                          </p:val>
                                        </p:tav>
                                      </p:tavLst>
                                    </p:anim>
                                    <p:anim calcmode="lin" valueType="num">
                                      <p:cBhvr additive="base">
                                        <p:cTn id="12" dur="24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1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000" fill="hold"/>
                                        <p:tgtEl>
                                          <p:spTgt spid="10"/>
                                        </p:tgtEl>
                                        <p:attrNameLst>
                                          <p:attrName>ppt_x</p:attrName>
                                        </p:attrNameLst>
                                      </p:cBhvr>
                                      <p:tavLst>
                                        <p:tav tm="0">
                                          <p:val>
                                            <p:strVal val="0-#ppt_w/2"/>
                                          </p:val>
                                        </p:tav>
                                        <p:tav tm="100000">
                                          <p:val>
                                            <p:strVal val="#ppt_x"/>
                                          </p:val>
                                        </p:tav>
                                      </p:tavLst>
                                    </p:anim>
                                    <p:anim calcmode="lin" valueType="num">
                                      <p:cBhvr additive="base">
                                        <p:cTn id="18"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95F8-1540-4512-AE1F-EBF5D3CA78E8}"/>
              </a:ext>
            </a:extLst>
          </p:cNvPr>
          <p:cNvSpPr>
            <a:spLocks noGrp="1"/>
          </p:cNvSpPr>
          <p:nvPr>
            <p:ph type="title"/>
          </p:nvPr>
        </p:nvSpPr>
        <p:spPr>
          <a:xfrm>
            <a:off x="362712" y="365125"/>
            <a:ext cx="10515600" cy="1325563"/>
          </a:xfrm>
        </p:spPr>
        <p:txBody>
          <a:bodyPr/>
          <a:lstStyle/>
          <a:p>
            <a:r>
              <a:rPr lang="es-CR" dirty="0"/>
              <a:t>Inmunidades y Responsabilidad</a:t>
            </a:r>
          </a:p>
        </p:txBody>
      </p:sp>
      <p:sp>
        <p:nvSpPr>
          <p:cNvPr id="3" name="Content Placeholder 2">
            <a:extLst>
              <a:ext uri="{FF2B5EF4-FFF2-40B4-BE49-F238E27FC236}">
                <a16:creationId xmlns:a16="http://schemas.microsoft.com/office/drawing/2014/main" id="{CBD3D8F5-AEDA-4657-BE65-4367C04E34D3}"/>
              </a:ext>
            </a:extLst>
          </p:cNvPr>
          <p:cNvSpPr>
            <a:spLocks noGrp="1"/>
          </p:cNvSpPr>
          <p:nvPr>
            <p:ph idx="1"/>
          </p:nvPr>
        </p:nvSpPr>
        <p:spPr>
          <a:xfrm>
            <a:off x="838200" y="1690688"/>
            <a:ext cx="10515600" cy="4595812"/>
          </a:xfrm>
        </p:spPr>
        <p:txBody>
          <a:bodyPr>
            <a:noAutofit/>
          </a:bodyPr>
          <a:lstStyle/>
          <a:p>
            <a:pPr marL="400050" lvl="2">
              <a:spcAft>
                <a:spcPts val="1800"/>
              </a:spcAft>
            </a:pPr>
            <a:r>
              <a:rPr lang="es-CR" sz="3200" dirty="0"/>
              <a:t>Un legislador no puede ser detenido o imputado por votos u opiniones emitidas en la ejecución de sus deberes legislativos</a:t>
            </a:r>
          </a:p>
          <a:p>
            <a:pPr marL="400050" lvl="1">
              <a:spcAft>
                <a:spcPts val="1800"/>
              </a:spcAft>
            </a:pPr>
            <a:r>
              <a:rPr lang="es-CR" sz="3200" dirty="0"/>
              <a:t> Protege la independencia legislativa</a:t>
            </a:r>
          </a:p>
          <a:p>
            <a:pPr marL="400050" lvl="1">
              <a:spcAft>
                <a:spcPts val="1800"/>
              </a:spcAft>
            </a:pPr>
            <a:r>
              <a:rPr lang="es-CR" sz="3200" dirty="0"/>
              <a:t>“La Libertad de Expresión, y los Debates o Procedimientos en el Parlamento, no se deben impugnar o cuestionar en cualquier Corte o Lugar externo al Parlamento.” </a:t>
            </a:r>
          </a:p>
          <a:p>
            <a:pPr marL="171450" lvl="1" indent="0">
              <a:spcAft>
                <a:spcPts val="1800"/>
              </a:spcAft>
              <a:buNone/>
            </a:pPr>
            <a:r>
              <a:rPr lang="es-CR" sz="3200" dirty="0"/>
              <a:t>					</a:t>
            </a:r>
            <a:r>
              <a:rPr lang="es-CR" sz="2800" dirty="0"/>
              <a:t>Carta de Derechos de Inglaterra, 1689</a:t>
            </a:r>
          </a:p>
          <a:p>
            <a:pPr lvl="1"/>
            <a:endParaRPr lang="en-US" sz="3600" dirty="0"/>
          </a:p>
        </p:txBody>
      </p:sp>
    </p:spTree>
    <p:extLst>
      <p:ext uri="{BB962C8B-B14F-4D97-AF65-F5344CB8AC3E}">
        <p14:creationId xmlns:p14="http://schemas.microsoft.com/office/powerpoint/2010/main" val="342760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95F8-1540-4512-AE1F-EBF5D3CA78E8}"/>
              </a:ext>
            </a:extLst>
          </p:cNvPr>
          <p:cNvSpPr>
            <a:spLocks noGrp="1"/>
          </p:cNvSpPr>
          <p:nvPr>
            <p:ph type="title"/>
          </p:nvPr>
        </p:nvSpPr>
        <p:spPr>
          <a:xfrm>
            <a:off x="362712" y="365125"/>
            <a:ext cx="10515600" cy="1325563"/>
          </a:xfrm>
        </p:spPr>
        <p:txBody>
          <a:bodyPr/>
          <a:lstStyle/>
          <a:p>
            <a:r>
              <a:rPr lang="es-CR" dirty="0"/>
              <a:t>Inmunidades: Inviolabilidad</a:t>
            </a:r>
          </a:p>
        </p:txBody>
      </p:sp>
      <p:sp>
        <p:nvSpPr>
          <p:cNvPr id="3" name="Content Placeholder 2">
            <a:extLst>
              <a:ext uri="{FF2B5EF4-FFF2-40B4-BE49-F238E27FC236}">
                <a16:creationId xmlns:a16="http://schemas.microsoft.com/office/drawing/2014/main" id="{CBD3D8F5-AEDA-4657-BE65-4367C04E34D3}"/>
              </a:ext>
            </a:extLst>
          </p:cNvPr>
          <p:cNvSpPr>
            <a:spLocks noGrp="1"/>
          </p:cNvSpPr>
          <p:nvPr>
            <p:ph idx="1"/>
          </p:nvPr>
        </p:nvSpPr>
        <p:spPr>
          <a:xfrm>
            <a:off x="731520" y="1825625"/>
            <a:ext cx="11041380" cy="4667250"/>
          </a:xfrm>
        </p:spPr>
        <p:txBody>
          <a:bodyPr>
            <a:normAutofit fontScale="92500" lnSpcReduction="20000"/>
          </a:bodyPr>
          <a:lstStyle/>
          <a:p>
            <a:pPr marL="400050" lvl="2" indent="-400050">
              <a:spcAft>
                <a:spcPts val="1800"/>
              </a:spcAft>
              <a:tabLst>
                <a:tab pos="342900" algn="l"/>
              </a:tabLst>
            </a:pPr>
            <a:r>
              <a:rPr lang="es-CR" sz="3200" dirty="0"/>
              <a:t>El legislador no puede ser detenido o imputado por cualquier acción sin la autorización formal del parlamento </a:t>
            </a:r>
          </a:p>
          <a:p>
            <a:pPr marL="400050" lvl="2" indent="-400050">
              <a:spcAft>
                <a:spcPts val="1800"/>
              </a:spcAft>
              <a:tabLst>
                <a:tab pos="342900" algn="l"/>
              </a:tabLst>
            </a:pPr>
            <a:r>
              <a:rPr lang="es-CR" sz="3200" dirty="0"/>
              <a:t>Protege la independencia legislativa </a:t>
            </a:r>
          </a:p>
          <a:p>
            <a:pPr marL="400050" lvl="2" indent="-400050">
              <a:spcAft>
                <a:spcPts val="1800"/>
              </a:spcAft>
              <a:tabLst>
                <a:tab pos="342900" algn="l"/>
              </a:tabLst>
            </a:pPr>
            <a:r>
              <a:rPr lang="es-CR" sz="3200" dirty="0"/>
              <a:t>Artículo 30 de la CNUCC (Convención de las Naciones Unidas contra la Corrupción): “Cada Estado Parte adoptará las medidas que sean necesarias para establecer o mantener . . . un equilibrio apropiado entre cualesquiera inmunidades o prerrogativas jurisdiccionales otorgadas a sus funcionarios públicos. . . </a:t>
            </a:r>
            <a:r>
              <a:rPr lang="es-ES" sz="3200" dirty="0"/>
              <a:t>y la posibilidad, de ser preciso, de proceder efectivamente a la investigación, el enjuiciamiento y el fallo de los delitos tipificados con arreglo a la presente Convención</a:t>
            </a:r>
            <a:r>
              <a:rPr lang="es-CR" sz="3200" dirty="0"/>
              <a:t>.”</a:t>
            </a:r>
          </a:p>
          <a:p>
            <a:pPr marL="514350" lvl="1" indent="-514350"/>
            <a:endParaRPr lang="en-US" sz="2800" dirty="0"/>
          </a:p>
        </p:txBody>
      </p:sp>
    </p:spTree>
    <p:extLst>
      <p:ext uri="{BB962C8B-B14F-4D97-AF65-F5344CB8AC3E}">
        <p14:creationId xmlns:p14="http://schemas.microsoft.com/office/powerpoint/2010/main" val="398219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E7DCE-117E-406B-A7BA-79AEC7EFDE7B}"/>
              </a:ext>
            </a:extLst>
          </p:cNvPr>
          <p:cNvSpPr>
            <a:spLocks noGrp="1"/>
          </p:cNvSpPr>
          <p:nvPr>
            <p:ph type="title"/>
          </p:nvPr>
        </p:nvSpPr>
        <p:spPr>
          <a:xfrm>
            <a:off x="335280" y="262255"/>
            <a:ext cx="10515600" cy="1325563"/>
          </a:xfrm>
        </p:spPr>
        <p:txBody>
          <a:bodyPr/>
          <a:lstStyle/>
          <a:p>
            <a:r>
              <a:rPr lang="es-US" dirty="0"/>
              <a:t>Fuentes de referencia</a:t>
            </a:r>
            <a:endParaRPr lang="en-US" dirty="0"/>
          </a:p>
        </p:txBody>
      </p:sp>
      <p:sp>
        <p:nvSpPr>
          <p:cNvPr id="3" name="Content Placeholder 2">
            <a:extLst>
              <a:ext uri="{FF2B5EF4-FFF2-40B4-BE49-F238E27FC236}">
                <a16:creationId xmlns:a16="http://schemas.microsoft.com/office/drawing/2014/main" id="{9C0DC73B-7164-4F30-A6D6-BA4B5B5B3019}"/>
              </a:ext>
            </a:extLst>
          </p:cNvPr>
          <p:cNvSpPr>
            <a:spLocks noGrp="1"/>
          </p:cNvSpPr>
          <p:nvPr>
            <p:ph idx="1"/>
          </p:nvPr>
        </p:nvSpPr>
        <p:spPr>
          <a:xfrm>
            <a:off x="838200" y="1381328"/>
            <a:ext cx="10515600" cy="5214417"/>
          </a:xfrm>
        </p:spPr>
        <p:txBody>
          <a:bodyPr>
            <a:normAutofit fontScale="92500" lnSpcReduction="10000"/>
          </a:bodyPr>
          <a:lstStyle/>
          <a:p>
            <a:r>
              <a:rPr lang="en-US" dirty="0"/>
              <a:t>National Democratic Institute for International Affairs, </a:t>
            </a:r>
            <a:r>
              <a:rPr lang="en-US" i="1" dirty="0"/>
              <a:t>Legislative Ethics: A Comparative Analysis</a:t>
            </a:r>
            <a:r>
              <a:rPr lang="en-US" dirty="0"/>
              <a:t>, 1999.</a:t>
            </a:r>
          </a:p>
          <a:p>
            <a:r>
              <a:rPr lang="en-US" dirty="0"/>
              <a:t>GOPAC, </a:t>
            </a:r>
            <a:r>
              <a:rPr lang="en-US" i="1" dirty="0"/>
              <a:t>Handbook on Parliamentary Ethics and Conduct: A Guide for Parliamentarians</a:t>
            </a:r>
            <a:r>
              <a:rPr lang="en-US" dirty="0"/>
              <a:t>, Westminster Foundation for Democracy, n.d.</a:t>
            </a:r>
          </a:p>
          <a:p>
            <a:r>
              <a:rPr lang="en-US" dirty="0"/>
              <a:t>European Parliament, </a:t>
            </a:r>
            <a:r>
              <a:rPr lang="en-US" i="1" dirty="0"/>
              <a:t>Parliamentary Ethics: A Question of Trust</a:t>
            </a:r>
            <a:r>
              <a:rPr lang="en-US" dirty="0"/>
              <a:t>, Office for Promotion of Parliamentary Democracy 2011.</a:t>
            </a:r>
          </a:p>
          <a:p>
            <a:r>
              <a:rPr lang="en-US" dirty="0"/>
              <a:t>Commonwealth Parliamentary Association, </a:t>
            </a:r>
            <a:r>
              <a:rPr lang="en-US" i="1" dirty="0"/>
              <a:t>Recommended Benchmarks for Codes of Conduct Applying to Members of Parliament</a:t>
            </a:r>
            <a:r>
              <a:rPr lang="en-US" dirty="0"/>
              <a:t>, n.d.</a:t>
            </a:r>
          </a:p>
          <a:p>
            <a:r>
              <a:rPr lang="en-US" dirty="0"/>
              <a:t>Alan Rosenthal, </a:t>
            </a:r>
            <a:r>
              <a:rPr lang="en-US" i="1" dirty="0"/>
              <a:t>Drawing the Line: Legislative Ethics in the States</a:t>
            </a:r>
            <a:r>
              <a:rPr lang="en-US" dirty="0"/>
              <a:t>, Lincoln: University of Nebraska Press, 1999.</a:t>
            </a:r>
          </a:p>
          <a:p>
            <a:r>
              <a:rPr lang="en-US" dirty="0"/>
              <a:t>David Hine David and Gillian Peele</a:t>
            </a:r>
            <a:r>
              <a:rPr lang="en-US" i="1" dirty="0"/>
              <a:t>, The Regulation of Standards in British Public Life: Doing the Right Thing?  </a:t>
            </a:r>
            <a:r>
              <a:rPr lang="en-US" dirty="0"/>
              <a:t>Manchester: Manchester University Press, 2016.</a:t>
            </a:r>
          </a:p>
        </p:txBody>
      </p:sp>
    </p:spTree>
    <p:extLst>
      <p:ext uri="{BB962C8B-B14F-4D97-AF65-F5344CB8AC3E}">
        <p14:creationId xmlns:p14="http://schemas.microsoft.com/office/powerpoint/2010/main" val="8560931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2227</TotalTime>
  <Words>2208</Words>
  <Application>Microsoft Office PowerPoint</Application>
  <PresentationFormat>Widescreen</PresentationFormat>
  <Paragraphs>183</Paragraphs>
  <Slides>36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Times New Roman</vt:lpstr>
      <vt:lpstr>Office Theme</vt:lpstr>
      <vt:lpstr>Tendencias Internacionales en la Ética Legislativa: Presentación a la Asamblea Legislativa de Costa Rica</vt:lpstr>
      <vt:lpstr>Categorías de Normas Éticas</vt:lpstr>
      <vt:lpstr>Fuentes de la Ética Legislativa</vt:lpstr>
      <vt:lpstr>Valores: Temas Compartidas</vt:lpstr>
      <vt:lpstr>Valores: Normas de conducta de la vida pública del Reino Unido</vt:lpstr>
      <vt:lpstr>Valores: Belice</vt:lpstr>
      <vt:lpstr>Normas Detalladas</vt:lpstr>
      <vt:lpstr>Legisladores: ¿Representantes? ¿Servidores Públicos?</vt:lpstr>
      <vt:lpstr>Conflicto de Interés</vt:lpstr>
      <vt:lpstr>Conflicto de Interés: Votación </vt:lpstr>
      <vt:lpstr>Conflicto de Interés: Representante v. Servidor Público</vt:lpstr>
      <vt:lpstr>Normas sobre regalos</vt:lpstr>
      <vt:lpstr>Discriminación</vt:lpstr>
      <vt:lpstr>Cambio de Partido - Floor Crossing</vt:lpstr>
      <vt:lpstr>PowerPoint Presentation</vt:lpstr>
      <vt:lpstr>PowerPoint Presentation</vt:lpstr>
      <vt:lpstr>Guías de referencia</vt:lpstr>
      <vt:lpstr>Lobby</vt:lpstr>
      <vt:lpstr>Regulación de Lobby: Principios</vt:lpstr>
      <vt:lpstr>Transparencia: Quién hace lobby</vt:lpstr>
      <vt:lpstr>Transparencia: Sistemas de registro</vt:lpstr>
      <vt:lpstr>Transparencia: Quién es objetivo de lobby</vt:lpstr>
      <vt:lpstr>Transparencia: Detalles de lobby</vt:lpstr>
      <vt:lpstr>PowerPoint Presentation</vt:lpstr>
      <vt:lpstr>PowerPoint Presentation</vt:lpstr>
      <vt:lpstr>Registro de Lobbistas y Enfoques</vt:lpstr>
      <vt:lpstr>Integridad para Lobbistas: Códigos de Ética</vt:lpstr>
      <vt:lpstr>Integridad para Lobbistas</vt:lpstr>
      <vt:lpstr>Integridad para Lobbistas</vt:lpstr>
      <vt:lpstr>Puerta Giratoria </vt:lpstr>
      <vt:lpstr>Cumplimiento: Entidad</vt:lpstr>
      <vt:lpstr>Cumplimiento: Sanciones</vt:lpstr>
      <vt:lpstr>Inmunidades: Costa Rica</vt:lpstr>
      <vt:lpstr>Inmunidades y Responsabilidad</vt:lpstr>
      <vt:lpstr>Inmunidades: Inviolabilidad</vt:lpstr>
      <vt:lpstr>Fuentes de referencia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 Rica</dc:title>
  <dc:creator>Richard Messick</dc:creator>
  <cp:lastModifiedBy>Richard Messick</cp:lastModifiedBy>
  <cp:revision>128</cp:revision>
  <dcterms:created xsi:type="dcterms:W3CDTF">2019-09-23T14:20:17Z</dcterms:created>
  <dcterms:modified xsi:type="dcterms:W3CDTF">2019-10-07T22:12:04Z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665d9ee-429a-4d5f-97cc-cfb56e044a6e_Enabled">
    <vt:lpwstr>True</vt:lpwstr>
  </property>
  <property fmtid="{D5CDD505-2E9C-101B-9397-08002B2CF9AE}" pid="3" name="MSIP_Label_1665d9ee-429a-4d5f-97cc-cfb56e044a6e_SiteId">
    <vt:lpwstr>66cf5074-5afe-48d1-a691-a12b2121f44b</vt:lpwstr>
  </property>
  <property fmtid="{D5CDD505-2E9C-101B-9397-08002B2CF9AE}" pid="4" name="MSIP_Label_1665d9ee-429a-4d5f-97cc-cfb56e044a6e_Owner">
    <vt:lpwstr>MirandaM1@state.gov</vt:lpwstr>
  </property>
  <property fmtid="{D5CDD505-2E9C-101B-9397-08002B2CF9AE}" pid="5" name="MSIP_Label_1665d9ee-429a-4d5f-97cc-cfb56e044a6e_SetDate">
    <vt:lpwstr>2019-10-02T21:05:00.4533761Z</vt:lpwstr>
  </property>
  <property fmtid="{D5CDD505-2E9C-101B-9397-08002B2CF9AE}" pid="6" name="MSIP_Label_1665d9ee-429a-4d5f-97cc-cfb56e044a6e_Name">
    <vt:lpwstr>Unclassified</vt:lpwstr>
  </property>
  <property fmtid="{D5CDD505-2E9C-101B-9397-08002B2CF9AE}" pid="7" name="MSIP_Label_1665d9ee-429a-4d5f-97cc-cfb56e044a6e_Application">
    <vt:lpwstr>Microsoft Azure Information Protection</vt:lpwstr>
  </property>
  <property fmtid="{D5CDD505-2E9C-101B-9397-08002B2CF9AE}" pid="8" name="MSIP_Label_1665d9ee-429a-4d5f-97cc-cfb56e044a6e_ActionId">
    <vt:lpwstr>15aa4943-2d07-4450-a47d-f0303c9593e9</vt:lpwstr>
  </property>
  <property fmtid="{D5CDD505-2E9C-101B-9397-08002B2CF9AE}" pid="9" name="MSIP_Label_1665d9ee-429a-4d5f-97cc-cfb56e044a6e_Extended_MSFT_Method">
    <vt:lpwstr>Manual</vt:lpwstr>
  </property>
  <property fmtid="{D5CDD505-2E9C-101B-9397-08002B2CF9AE}" pid="10" name="Sensitivity">
    <vt:lpwstr>Unclassified</vt:lpwstr>
  </property>
</Properties>
</file>